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6" r:id="rId12"/>
    <p:sldId id="268" r:id="rId13"/>
    <p:sldId id="267" r:id="rId14"/>
    <p:sldId id="270" r:id="rId15"/>
    <p:sldId id="314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77" r:id="rId25"/>
    <p:sldId id="280" r:id="rId26"/>
    <p:sldId id="281" r:id="rId27"/>
    <p:sldId id="282" r:id="rId28"/>
    <p:sldId id="283" r:id="rId29"/>
    <p:sldId id="284" r:id="rId30"/>
    <p:sldId id="289" r:id="rId31"/>
    <p:sldId id="285" r:id="rId32"/>
    <p:sldId id="290" r:id="rId33"/>
    <p:sldId id="287" r:id="rId34"/>
    <p:sldId id="288" r:id="rId35"/>
    <p:sldId id="292" r:id="rId36"/>
    <p:sldId id="315" r:id="rId37"/>
    <p:sldId id="293" r:id="rId38"/>
    <p:sldId id="291" r:id="rId39"/>
    <p:sldId id="286" r:id="rId40"/>
    <p:sldId id="294" r:id="rId41"/>
    <p:sldId id="295" r:id="rId42"/>
    <p:sldId id="296" r:id="rId43"/>
    <p:sldId id="297" r:id="rId44"/>
    <p:sldId id="299" r:id="rId45"/>
    <p:sldId id="316" r:id="rId46"/>
    <p:sldId id="300" r:id="rId47"/>
    <p:sldId id="298" r:id="rId48"/>
    <p:sldId id="304" r:id="rId49"/>
    <p:sldId id="305" r:id="rId50"/>
    <p:sldId id="309" r:id="rId51"/>
    <p:sldId id="310" r:id="rId52"/>
    <p:sldId id="311" r:id="rId53"/>
    <p:sldId id="306" r:id="rId54"/>
    <p:sldId id="308" r:id="rId55"/>
    <p:sldId id="313" r:id="rId56"/>
    <p:sldId id="312" r:id="rId57"/>
    <p:sldId id="307" r:id="rId58"/>
    <p:sldId id="301" r:id="rId59"/>
    <p:sldId id="302" r:id="rId60"/>
    <p:sldId id="303" r:id="rId6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29B2D-FDB8-442F-83E8-0B239FCE4535}">
          <p14:sldIdLst>
            <p14:sldId id="256"/>
            <p14:sldId id="257"/>
            <p14:sldId id="258"/>
            <p14:sldId id="259"/>
            <p14:sldId id="260"/>
            <p14:sldId id="263"/>
            <p14:sldId id="264"/>
            <p14:sldId id="265"/>
            <p14:sldId id="261"/>
            <p14:sldId id="262"/>
            <p14:sldId id="266"/>
            <p14:sldId id="268"/>
            <p14:sldId id="267"/>
            <p14:sldId id="270"/>
            <p14:sldId id="314"/>
            <p14:sldId id="271"/>
            <p14:sldId id="272"/>
            <p14:sldId id="273"/>
            <p14:sldId id="274"/>
            <p14:sldId id="275"/>
            <p14:sldId id="276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9"/>
            <p14:sldId id="285"/>
            <p14:sldId id="290"/>
            <p14:sldId id="287"/>
            <p14:sldId id="288"/>
            <p14:sldId id="292"/>
            <p14:sldId id="315"/>
            <p14:sldId id="293"/>
            <p14:sldId id="291"/>
            <p14:sldId id="286"/>
            <p14:sldId id="294"/>
            <p14:sldId id="295"/>
            <p14:sldId id="296"/>
            <p14:sldId id="297"/>
            <p14:sldId id="299"/>
            <p14:sldId id="316"/>
            <p14:sldId id="300"/>
            <p14:sldId id="298"/>
            <p14:sldId id="304"/>
            <p14:sldId id="305"/>
            <p14:sldId id="309"/>
            <p14:sldId id="310"/>
            <p14:sldId id="311"/>
            <p14:sldId id="306"/>
            <p14:sldId id="308"/>
            <p14:sldId id="313"/>
            <p14:sldId id="312"/>
            <p14:sldId id="307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CC"/>
    <a:srgbClr val="7D4427"/>
    <a:srgbClr val="F1F1F1"/>
    <a:srgbClr val="AEBD38"/>
    <a:srgbClr val="FFF245"/>
    <a:srgbClr val="F1544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0914" autoAdjust="0"/>
  </p:normalViewPr>
  <p:slideViewPr>
    <p:cSldViewPr snapToGrid="0">
      <p:cViewPr varScale="1">
        <p:scale>
          <a:sx n="54" d="100"/>
          <a:sy n="54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946F7-9E87-4527-9592-5D12A3FBB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BA02-D611-46D4-9515-1D04FAD09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88D6-F007-4BFA-AD39-E37063A75BBE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6FB1-9923-4AF8-868A-A25F8E83A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1EED2-A51E-4C85-AF33-0C22BBE25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2DE8-4B47-449F-A9C8-DDB8AEFC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7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FCBC-CA80-44BC-90E0-70D537563B2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9E6B-B6FC-491F-B030-46EF365C4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seconds and 30 seconds make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iterations, small experiments, stabilization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small iterations,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feature richness, usability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8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stabilization, continuous optimization, small iterations, small experiments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richness, no snowflakes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9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JOKE</a:t>
            </a:r>
            <a:r>
              <a:rPr lang="en-US" dirty="0"/>
              <a:t>: Old school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2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</a:t>
            </a:r>
          </a:p>
          <a:p>
            <a:r>
              <a:rPr lang="en-US" b="1" dirty="0"/>
              <a:t>Metrics: </a:t>
            </a:r>
            <a:r>
              <a:rPr lang="en-US" b="0" dirty="0"/>
              <a:t>simplicity, fast feedback, usability, feature richness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3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41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72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continuous optimization, simplification, small iterations, small experiments, stabilization,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no snowflakes, no S.P.O.F, feature richness, usability, fast feedback,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6E8829-95B9-44B2-B9F3-4893D0779AC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E0BFF1B2-0EE4-4082-87FB-4052E7B045CF}" type="slidenum">
              <a:rPr kumimoji="0" lang="pl-PL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60</a:t>
            </a:fld>
            <a:endParaRPr kumimoji="0" lang="pl-PL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22C8283D-17E7-4D32-97F5-80EC394C2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20650" y="882650"/>
            <a:ext cx="7732713" cy="435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1A82135-CDBD-4D06-848B-2E29CDF99F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9003" y="5513958"/>
            <a:ext cx="5995172" cy="52243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Refactoring &amp; TDD are using these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b="0" dirty="0"/>
              <a:t>– how you can improve slow deployments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Cloud:</a:t>
            </a:r>
          </a:p>
          <a:p>
            <a:r>
              <a:rPr lang="en-US" dirty="0"/>
              <a:t>1 </a:t>
            </a:r>
            <a:r>
              <a:rPr lang="en-US" dirty="0" err="1"/>
              <a:t>continuous~integration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continuous~delivery</a:t>
            </a:r>
            <a:endParaRPr lang="en-US" dirty="0"/>
          </a:p>
          <a:p>
            <a:r>
              <a:rPr lang="en-US" dirty="0"/>
              <a:t>1 refactoring</a:t>
            </a:r>
          </a:p>
          <a:p>
            <a:r>
              <a:rPr lang="en-US" dirty="0"/>
              <a:t>1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1 DevOps</a:t>
            </a:r>
          </a:p>
          <a:p>
            <a:r>
              <a:rPr lang="en-US" dirty="0"/>
              <a:t>1 scrum</a:t>
            </a:r>
          </a:p>
          <a:p>
            <a:r>
              <a:rPr lang="en-US" dirty="0"/>
              <a:t>1 lean</a:t>
            </a:r>
          </a:p>
          <a:p>
            <a:r>
              <a:rPr lang="en-US" dirty="0"/>
              <a:t>1 TDD</a:t>
            </a:r>
          </a:p>
          <a:p>
            <a:r>
              <a:rPr lang="en-US" dirty="0"/>
              <a:t>1 BDD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faster feedback, when doubts: pairing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Node.JS, Angular, Spring Boot, Play FW, </a:t>
            </a:r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Agile: </a:t>
            </a:r>
            <a:r>
              <a:rPr lang="en-US" b="0" dirty="0"/>
              <a:t>simplification, small experiments, continuous optimization, baby steps</a:t>
            </a:r>
          </a:p>
          <a:p>
            <a:r>
              <a:rPr lang="en-US" b="1" dirty="0"/>
              <a:t>Metrics: </a:t>
            </a:r>
            <a:r>
              <a:rPr lang="en-US" b="0" dirty="0"/>
              <a:t>fast feedback, usability, simplicity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79E6B-B6FC-491F-B030-46EF365C4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1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0FA-AC4C-4CEB-8B0D-521E82DA7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0DD60-8F4D-4393-86D9-E699C714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484BE-B5AD-4CD0-B04B-DDAF3F8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3B4-226B-442C-95DE-D7FB5077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29B2-821A-4F9D-B29F-DD41307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A0BF9-DAA7-4B2C-981F-228232E2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3D56-E9D3-4DBE-A06C-E047EE52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852D-6CC6-47D5-ABEE-07EACD7F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B5CA-4020-4371-9747-555737C7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3FE3-B147-4C46-BFA8-7E54DF2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6D41-18B6-4A1C-A88E-D780C6EC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5A6FB-69FC-4FD2-88D6-039E74F4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59B-F75D-4B1A-A67A-1CAC46C0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2CB7D-4745-4E76-8C06-65782076C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7FD5-A0C4-49D5-ABDF-A8EABE0F3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27BFD-D0FF-4F30-8F32-9F17F80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DABE0-1CEE-43B0-805D-13AFE17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FFE3-7BAC-42EE-8DD4-A30824A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0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E727-87FE-4033-8041-2A48713F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7E5E7-4B4A-4555-8493-D59B3B5B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0D02-6411-44DB-8E25-A2DE7D3E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C40D-E8D4-4E7B-AA0D-38D30023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5678-DC5D-4265-9968-685F573C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EFEE2-7578-4BF2-82AD-7696AFBD6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29E51-6DC8-4B00-84B1-D284A1D2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E411-6F48-4B0B-9611-ABFDB4B4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8B1-5A6D-4F60-85CD-55C7D485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6BB0-1F85-4845-8DBB-AD56CA63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0DD3-386C-4BF4-B51C-1E1B0A8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626F-B236-425D-B925-E20BB252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09B8-6D7E-427A-9118-982AB3536A6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677AA6-2C5C-4DDD-A6B3-C5204B1C09E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2812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8946-8BA8-4AB6-8F07-A521F501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567E-C55E-4DEC-9562-3C391AE87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ulb">
    <p:bg>
      <p:bgPr>
        <a:gradFill>
          <a:gsLst>
            <a:gs pos="0">
              <a:schemeClr val="accent6">
                <a:lumMod val="67000"/>
              </a:schemeClr>
            </a:gs>
            <a:gs pos="100000">
              <a:srgbClr val="AEBD3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95295-B40D-4702-96DD-8DB2F24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F28A-78FB-4C96-A77F-8893D006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0F8B-600C-4905-ACFF-69E6ADB7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1AEA1-E3B7-4CBF-9484-76B889D57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61" y="6074810"/>
            <a:ext cx="1724439" cy="64666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D8B2231-F452-4776-8CE8-98967AAFF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5603">
            <a:off x="133458" y="67448"/>
            <a:ext cx="1188789" cy="13912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11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B36-0905-493A-BEB8-14D4825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9FED-C348-490A-A8BD-B2FFDE06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3657-52A0-4F40-B187-A3AB9A1F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15E9-4D2F-4AA5-B7CB-B57802C6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FCF2-7227-49BB-BA94-894609C0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86FD-2C50-454D-A662-552A6F3A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584A-60B8-42F3-B947-469910E4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8E33-2062-4B63-86C4-7DF9C362F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487B-DB30-49A3-A765-7921F3FB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87FD4-3F87-4E8C-AE32-8766D457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73B9-C724-4D35-A29C-ED2E308F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A58-67FD-4CF6-8280-05053BDC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399F-DCDB-412C-AF17-F3F1D5CEA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CC8C3-EFD9-4366-A070-C7941CF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7C77-8998-49E3-A159-18C3D9AE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65B54-69E3-4122-8F4D-3B864F2B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5742B-28DC-4128-9F0B-DF8E4F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2C352-D198-497C-BA97-FD9150D8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3EF5-1676-4DB7-A414-C98D7680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8553-5059-4518-AFCF-56ACD821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7A858-E58C-4444-9608-8B9EE92A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DBE4-3B32-4D9A-B520-FC8456C8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B7-A5C3-4481-B053-AF083CCF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4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1D576-4016-4CC9-B3AD-6FD2DBEB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CD9D-E3C4-4119-8F0E-FE65123A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067-2A1D-4DD8-B40E-FF3038B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EEA7-2007-4B3E-A096-01CDD488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7166D-A7AA-4A7C-9B4A-16857958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46FC-2B3E-437C-8C92-1EC8365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ACD1-A303-4268-B2DB-84E2B60CE44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E7F1-58E6-40C4-9374-2F314E9E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AE0F0-E811-457E-A780-5F1C2B679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24A05-FA18-4A59-BF16-FC582B95E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92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6.gi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7.wdp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agile with modern Java</a:t>
            </a:r>
          </a:p>
        </p:txBody>
      </p:sp>
    </p:spTree>
    <p:extLst>
      <p:ext uri="{BB962C8B-B14F-4D97-AF65-F5344CB8AC3E}">
        <p14:creationId xmlns:p14="http://schemas.microsoft.com/office/powerpoint/2010/main" val="391887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6">
            <a:extLst>
              <a:ext uri="{FF2B5EF4-FFF2-40B4-BE49-F238E27FC236}">
                <a16:creationId xmlns:a16="http://schemas.microsoft.com/office/drawing/2014/main" id="{6271DFAB-4476-4F77-83B2-75295D8F66C4}"/>
              </a:ext>
            </a:extLst>
          </p:cNvPr>
          <p:cNvGrpSpPr/>
          <p:nvPr/>
        </p:nvGrpSpPr>
        <p:grpSpPr>
          <a:xfrm flipH="1">
            <a:off x="3711093" y="1802105"/>
            <a:ext cx="4984590" cy="3825060"/>
            <a:chOff x="3194140" y="1698251"/>
            <a:chExt cx="5456019" cy="4250884"/>
          </a:xfrm>
          <a:solidFill>
            <a:srgbClr val="7D4427">
              <a:alpha val="50196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9424ED-56B9-41B2-8B34-6F5373A9B642}"/>
                </a:ext>
              </a:extLst>
            </p:cNvPr>
            <p:cNvSpPr/>
            <p:nvPr/>
          </p:nvSpPr>
          <p:spPr>
            <a:xfrm>
              <a:off x="3194140" y="1698251"/>
              <a:ext cx="5456019" cy="4250884"/>
            </a:xfrm>
            <a:custGeom>
              <a:avLst/>
              <a:gdLst>
                <a:gd name="connsiteX0" fmla="*/ 2805247 w 5456018"/>
                <a:gd name="connsiteY0" fmla="*/ 12600 h 4250884"/>
                <a:gd name="connsiteX1" fmla="*/ 2414975 w 5456018"/>
                <a:gd name="connsiteY1" fmla="*/ 125910 h 4250884"/>
                <a:gd name="connsiteX2" fmla="*/ 2301177 w 5456018"/>
                <a:gd name="connsiteY2" fmla="*/ 177006 h 4250884"/>
                <a:gd name="connsiteX3" fmla="*/ 2196010 w 5456018"/>
                <a:gd name="connsiteY3" fmla="*/ 162121 h 4250884"/>
                <a:gd name="connsiteX4" fmla="*/ 1555373 w 5456018"/>
                <a:gd name="connsiteY4" fmla="*/ 178819 h 4250884"/>
                <a:gd name="connsiteX5" fmla="*/ 831226 w 5456018"/>
                <a:gd name="connsiteY5" fmla="*/ 568984 h 4250884"/>
                <a:gd name="connsiteX6" fmla="*/ 697887 w 5456018"/>
                <a:gd name="connsiteY6" fmla="*/ 677666 h 4250884"/>
                <a:gd name="connsiteX7" fmla="*/ 13881 w 5456018"/>
                <a:gd name="connsiteY7" fmla="*/ 1758993 h 4250884"/>
                <a:gd name="connsiteX8" fmla="*/ 188418 w 5456018"/>
                <a:gd name="connsiteY8" fmla="*/ 2141716 h 4250884"/>
                <a:gd name="connsiteX9" fmla="*/ 235017 w 5456018"/>
                <a:gd name="connsiteY9" fmla="*/ 2262468 h 4250884"/>
                <a:gd name="connsiteX10" fmla="*/ 685973 w 5456018"/>
                <a:gd name="connsiteY10" fmla="*/ 2783595 h 4250884"/>
                <a:gd name="connsiteX11" fmla="*/ 1142330 w 5456018"/>
                <a:gd name="connsiteY11" fmla="*/ 2906207 h 4250884"/>
                <a:gd name="connsiteX12" fmla="*/ 1818765 w 5456018"/>
                <a:gd name="connsiteY12" fmla="*/ 3133780 h 4250884"/>
                <a:gd name="connsiteX13" fmla="*/ 2257808 w 5456018"/>
                <a:gd name="connsiteY13" fmla="*/ 3270324 h 4250884"/>
                <a:gd name="connsiteX14" fmla="*/ 2431231 w 5456018"/>
                <a:gd name="connsiteY14" fmla="*/ 3246183 h 4250884"/>
                <a:gd name="connsiteX15" fmla="*/ 2526600 w 5456018"/>
                <a:gd name="connsiteY15" fmla="*/ 3222042 h 4250884"/>
                <a:gd name="connsiteX16" fmla="*/ 2675138 w 5456018"/>
                <a:gd name="connsiteY16" fmla="*/ 3355818 h 4250884"/>
                <a:gd name="connsiteX17" fmla="*/ 2798733 w 5456018"/>
                <a:gd name="connsiteY17" fmla="*/ 3580624 h 4250884"/>
                <a:gd name="connsiteX18" fmla="*/ 3086009 w 5456018"/>
                <a:gd name="connsiteY18" fmla="*/ 4120357 h 4250884"/>
                <a:gd name="connsiteX19" fmla="*/ 3163006 w 5456018"/>
                <a:gd name="connsiteY19" fmla="*/ 4253180 h 4250884"/>
                <a:gd name="connsiteX20" fmla="*/ 3445939 w 5456018"/>
                <a:gd name="connsiteY20" fmla="*/ 4253180 h 4250884"/>
                <a:gd name="connsiteX21" fmla="*/ 3720188 w 5456018"/>
                <a:gd name="connsiteY21" fmla="*/ 4242016 h 4250884"/>
                <a:gd name="connsiteX22" fmla="*/ 3660561 w 5456018"/>
                <a:gd name="connsiteY22" fmla="*/ 4163057 h 4250884"/>
                <a:gd name="connsiteX23" fmla="*/ 3570593 w 5456018"/>
                <a:gd name="connsiteY23" fmla="*/ 3529527 h 4250884"/>
                <a:gd name="connsiteX24" fmla="*/ 3596592 w 5456018"/>
                <a:gd name="connsiteY24" fmla="*/ 3479385 h 4250884"/>
                <a:gd name="connsiteX25" fmla="*/ 3654047 w 5456018"/>
                <a:gd name="connsiteY25" fmla="*/ 3485874 h 4250884"/>
                <a:gd name="connsiteX26" fmla="*/ 4209058 w 5456018"/>
                <a:gd name="connsiteY26" fmla="*/ 3488641 h 4250884"/>
                <a:gd name="connsiteX27" fmla="*/ 5211797 w 5456018"/>
                <a:gd name="connsiteY27" fmla="*/ 2823528 h 4250884"/>
                <a:gd name="connsiteX28" fmla="*/ 5424248 w 5456018"/>
                <a:gd name="connsiteY28" fmla="*/ 2251304 h 4250884"/>
                <a:gd name="connsiteX29" fmla="*/ 5430761 w 5456018"/>
                <a:gd name="connsiteY29" fmla="*/ 1710664 h 4250884"/>
                <a:gd name="connsiteX30" fmla="*/ 4983034 w 5456018"/>
                <a:gd name="connsiteY30" fmla="*/ 890449 h 4250884"/>
                <a:gd name="connsiteX31" fmla="*/ 4122319 w 5456018"/>
                <a:gd name="connsiteY31" fmla="*/ 354436 h 4250884"/>
                <a:gd name="connsiteX32" fmla="*/ 3980295 w 5456018"/>
                <a:gd name="connsiteY32" fmla="*/ 288502 h 4250884"/>
                <a:gd name="connsiteX33" fmla="*/ 3604164 w 5456018"/>
                <a:gd name="connsiteY33" fmla="*/ 109211 h 4250884"/>
                <a:gd name="connsiteX34" fmla="*/ 2805247 w 5456018"/>
                <a:gd name="connsiteY34" fmla="*/ 12600 h 4250884"/>
                <a:gd name="connsiteX35" fmla="*/ 3310374 w 5456018"/>
                <a:gd name="connsiteY35" fmla="*/ 169563 h 4250884"/>
                <a:gd name="connsiteX36" fmla="*/ 3626934 w 5456018"/>
                <a:gd name="connsiteY36" fmla="*/ 267081 h 4250884"/>
                <a:gd name="connsiteX37" fmla="*/ 3664848 w 5456018"/>
                <a:gd name="connsiteY37" fmla="*/ 283779 h 4250884"/>
                <a:gd name="connsiteX38" fmla="*/ 3590078 w 5456018"/>
                <a:gd name="connsiteY38" fmla="*/ 289361 h 4250884"/>
                <a:gd name="connsiteX39" fmla="*/ 3038297 w 5456018"/>
                <a:gd name="connsiteY39" fmla="*/ 646082 h 4250884"/>
                <a:gd name="connsiteX40" fmla="*/ 3006841 w 5456018"/>
                <a:gd name="connsiteY40" fmla="*/ 888540 h 4250884"/>
                <a:gd name="connsiteX41" fmla="*/ 3089238 w 5456018"/>
                <a:gd name="connsiteY41" fmla="*/ 948940 h 4250884"/>
                <a:gd name="connsiteX42" fmla="*/ 3166179 w 5456018"/>
                <a:gd name="connsiteY42" fmla="*/ 823513 h 4250884"/>
                <a:gd name="connsiteX43" fmla="*/ 3188950 w 5456018"/>
                <a:gd name="connsiteY43" fmla="*/ 690690 h 4250884"/>
                <a:gd name="connsiteX44" fmla="*/ 3455627 w 5456018"/>
                <a:gd name="connsiteY44" fmla="*/ 451954 h 4250884"/>
                <a:gd name="connsiteX45" fmla="*/ 3710389 w 5456018"/>
                <a:gd name="connsiteY45" fmla="*/ 430580 h 4250884"/>
                <a:gd name="connsiteX46" fmla="*/ 4011751 w 5456018"/>
                <a:gd name="connsiteY46" fmla="*/ 465885 h 4250884"/>
                <a:gd name="connsiteX47" fmla="*/ 4784668 w 5456018"/>
                <a:gd name="connsiteY47" fmla="*/ 899704 h 4250884"/>
                <a:gd name="connsiteX48" fmla="*/ 5005804 w 5456018"/>
                <a:gd name="connsiteY48" fmla="*/ 1162581 h 4250884"/>
                <a:gd name="connsiteX49" fmla="*/ 4949407 w 5456018"/>
                <a:gd name="connsiteY49" fmla="*/ 1153278 h 4250884"/>
                <a:gd name="connsiteX50" fmla="*/ 4593875 w 5456018"/>
                <a:gd name="connsiteY50" fmla="*/ 1166303 h 4250884"/>
                <a:gd name="connsiteX51" fmla="*/ 4546162 w 5456018"/>
                <a:gd name="connsiteY51" fmla="*/ 1296358 h 4250884"/>
                <a:gd name="connsiteX52" fmla="*/ 4625275 w 5456018"/>
                <a:gd name="connsiteY52" fmla="*/ 1300079 h 4250884"/>
                <a:gd name="connsiteX53" fmla="*/ 5093546 w 5456018"/>
                <a:gd name="connsiteY53" fmla="*/ 1361385 h 4250884"/>
                <a:gd name="connsiteX54" fmla="*/ 5187857 w 5456018"/>
                <a:gd name="connsiteY54" fmla="*/ 1488626 h 4250884"/>
                <a:gd name="connsiteX55" fmla="*/ 5209514 w 5456018"/>
                <a:gd name="connsiteY55" fmla="*/ 2418477 h 4250884"/>
                <a:gd name="connsiteX56" fmla="*/ 5187857 w 5456018"/>
                <a:gd name="connsiteY56" fmla="*/ 2483505 h 4250884"/>
                <a:gd name="connsiteX57" fmla="*/ 5162915 w 5456018"/>
                <a:gd name="connsiteY57" fmla="*/ 2425920 h 4250884"/>
                <a:gd name="connsiteX58" fmla="*/ 4669702 w 5456018"/>
                <a:gd name="connsiteY58" fmla="*/ 2027405 h 4250884"/>
                <a:gd name="connsiteX59" fmla="*/ 4371626 w 5456018"/>
                <a:gd name="connsiteY59" fmla="*/ 1901978 h 4250884"/>
                <a:gd name="connsiteX60" fmla="*/ 4037750 w 5456018"/>
                <a:gd name="connsiteY60" fmla="*/ 1630751 h 4250884"/>
                <a:gd name="connsiteX61" fmla="*/ 3876241 w 5456018"/>
                <a:gd name="connsiteY61" fmla="*/ 1575934 h 4250884"/>
                <a:gd name="connsiteX62" fmla="*/ 4048607 w 5456018"/>
                <a:gd name="connsiteY62" fmla="*/ 1848114 h 4250884"/>
                <a:gd name="connsiteX63" fmla="*/ 4140747 w 5456018"/>
                <a:gd name="connsiteY63" fmla="*/ 1928027 h 4250884"/>
                <a:gd name="connsiteX64" fmla="*/ 3882755 w 5456018"/>
                <a:gd name="connsiteY64" fmla="*/ 1932655 h 4250884"/>
                <a:gd name="connsiteX65" fmla="*/ 3553223 w 5456018"/>
                <a:gd name="connsiteY65" fmla="*/ 1987473 h 4250884"/>
                <a:gd name="connsiteX66" fmla="*/ 3580336 w 5456018"/>
                <a:gd name="connsiteY66" fmla="*/ 2066431 h 4250884"/>
                <a:gd name="connsiteX67" fmla="*/ 3766787 w 5456018"/>
                <a:gd name="connsiteY67" fmla="*/ 2069198 h 4250884"/>
                <a:gd name="connsiteX68" fmla="*/ 4691471 w 5456018"/>
                <a:gd name="connsiteY68" fmla="*/ 2181601 h 4250884"/>
                <a:gd name="connsiteX69" fmla="*/ 4928863 w 5456018"/>
                <a:gd name="connsiteY69" fmla="*/ 2341379 h 4250884"/>
                <a:gd name="connsiteX70" fmla="*/ 5049174 w 5456018"/>
                <a:gd name="connsiteY70" fmla="*/ 2626537 h 4250884"/>
                <a:gd name="connsiteX71" fmla="*/ 5049174 w 5456018"/>
                <a:gd name="connsiteY71" fmla="*/ 2662748 h 4250884"/>
                <a:gd name="connsiteX72" fmla="*/ 4971119 w 5456018"/>
                <a:gd name="connsiteY72" fmla="*/ 2645191 h 4250884"/>
                <a:gd name="connsiteX73" fmla="*/ 4503906 w 5456018"/>
                <a:gd name="connsiteY73" fmla="*/ 2611747 h 4250884"/>
                <a:gd name="connsiteX74" fmla="*/ 3786272 w 5456018"/>
                <a:gd name="connsiteY74" fmla="*/ 2763176 h 4250884"/>
                <a:gd name="connsiteX75" fmla="*/ 3467541 w 5456018"/>
                <a:gd name="connsiteY75" fmla="*/ 2933163 h 4250884"/>
                <a:gd name="connsiteX76" fmla="*/ 3467541 w 5456018"/>
                <a:gd name="connsiteY76" fmla="*/ 3021425 h 4250884"/>
                <a:gd name="connsiteX77" fmla="*/ 3636677 w 5456018"/>
                <a:gd name="connsiteY77" fmla="*/ 2995424 h 4250884"/>
                <a:gd name="connsiteX78" fmla="*/ 4989547 w 5456018"/>
                <a:gd name="connsiteY78" fmla="*/ 2790131 h 4250884"/>
                <a:gd name="connsiteX79" fmla="*/ 4992777 w 5456018"/>
                <a:gd name="connsiteY79" fmla="*/ 2904395 h 4250884"/>
                <a:gd name="connsiteX80" fmla="*/ 4405252 w 5456018"/>
                <a:gd name="connsiteY80" fmla="*/ 3314073 h 4250884"/>
                <a:gd name="connsiteX81" fmla="*/ 3691961 w 5456018"/>
                <a:gd name="connsiteY81" fmla="*/ 3350284 h 4250884"/>
                <a:gd name="connsiteX82" fmla="*/ 3517424 w 5456018"/>
                <a:gd name="connsiteY82" fmla="*/ 3349378 h 4250884"/>
                <a:gd name="connsiteX83" fmla="*/ 3453455 w 5456018"/>
                <a:gd name="connsiteY83" fmla="*/ 3422754 h 4250884"/>
                <a:gd name="connsiteX84" fmla="*/ 3439370 w 5456018"/>
                <a:gd name="connsiteY84" fmla="*/ 4097171 h 4250884"/>
                <a:gd name="connsiteX85" fmla="*/ 3353744 w 5456018"/>
                <a:gd name="connsiteY85" fmla="*/ 4113869 h 4250884"/>
                <a:gd name="connsiteX86" fmla="*/ 3260546 w 5456018"/>
                <a:gd name="connsiteY86" fmla="*/ 4113869 h 4250884"/>
                <a:gd name="connsiteX87" fmla="*/ 3195519 w 5456018"/>
                <a:gd name="connsiteY87" fmla="*/ 4003327 h 4250884"/>
                <a:gd name="connsiteX88" fmla="*/ 2945099 w 5456018"/>
                <a:gd name="connsiteY88" fmla="*/ 3525854 h 4250884"/>
                <a:gd name="connsiteX89" fmla="*/ 2580882 w 5456018"/>
                <a:gd name="connsiteY89" fmla="*/ 3094802 h 4250884"/>
                <a:gd name="connsiteX90" fmla="*/ 2523427 w 5456018"/>
                <a:gd name="connsiteY90" fmla="*/ 3072522 h 4250884"/>
                <a:gd name="connsiteX91" fmla="*/ 2434516 w 5456018"/>
                <a:gd name="connsiteY91" fmla="*/ 3102244 h 4250884"/>
                <a:gd name="connsiteX92" fmla="*/ 2252408 w 5456018"/>
                <a:gd name="connsiteY92" fmla="*/ 3132874 h 4250884"/>
                <a:gd name="connsiteX93" fmla="*/ 1896875 w 5456018"/>
                <a:gd name="connsiteY93" fmla="*/ 3013982 h 4250884"/>
                <a:gd name="connsiteX94" fmla="*/ 1686596 w 5456018"/>
                <a:gd name="connsiteY94" fmla="*/ 2914557 h 4250884"/>
                <a:gd name="connsiteX95" fmla="*/ 1600970 w 5456018"/>
                <a:gd name="connsiteY95" fmla="*/ 2856065 h 4250884"/>
                <a:gd name="connsiteX96" fmla="*/ 1577142 w 5456018"/>
                <a:gd name="connsiteY96" fmla="*/ 2762221 h 4250884"/>
                <a:gd name="connsiteX97" fmla="*/ 2293662 w 5456018"/>
                <a:gd name="connsiteY97" fmla="*/ 2223442 h 4250884"/>
                <a:gd name="connsiteX98" fmla="*/ 2420486 w 5456018"/>
                <a:gd name="connsiteY98" fmla="*/ 2162136 h 4250884"/>
                <a:gd name="connsiteX99" fmla="*/ 2401000 w 5456018"/>
                <a:gd name="connsiteY99" fmla="*/ 2111993 h 4250884"/>
                <a:gd name="connsiteX100" fmla="*/ 2305631 w 5456018"/>
                <a:gd name="connsiteY100" fmla="*/ 2087853 h 4250884"/>
                <a:gd name="connsiteX101" fmla="*/ 2141951 w 5456018"/>
                <a:gd name="connsiteY101" fmla="*/ 2100877 h 4250884"/>
                <a:gd name="connsiteX102" fmla="*/ 2003212 w 5456018"/>
                <a:gd name="connsiteY102" fmla="*/ 2099971 h 4250884"/>
                <a:gd name="connsiteX103" fmla="*/ 1840589 w 5456018"/>
                <a:gd name="connsiteY103" fmla="*/ 1887236 h 4250884"/>
                <a:gd name="connsiteX104" fmla="*/ 1789648 w 5456018"/>
                <a:gd name="connsiteY104" fmla="*/ 1799928 h 4250884"/>
                <a:gd name="connsiteX105" fmla="*/ 1688823 w 5456018"/>
                <a:gd name="connsiteY105" fmla="*/ 1838954 h 4250884"/>
                <a:gd name="connsiteX106" fmla="*/ 1787477 w 5456018"/>
                <a:gd name="connsiteY106" fmla="*/ 2131554 h 4250884"/>
                <a:gd name="connsiteX107" fmla="*/ 1819990 w 5456018"/>
                <a:gd name="connsiteY107" fmla="*/ 2160371 h 4250884"/>
                <a:gd name="connsiteX108" fmla="*/ 1718107 w 5456018"/>
                <a:gd name="connsiteY108" fmla="*/ 2202164 h 4250884"/>
                <a:gd name="connsiteX109" fmla="*/ 1430831 w 5456018"/>
                <a:gd name="connsiteY109" fmla="*/ 2430691 h 4250884"/>
                <a:gd name="connsiteX110" fmla="*/ 1391804 w 5456018"/>
                <a:gd name="connsiteY110" fmla="*/ 2618331 h 4250884"/>
                <a:gd name="connsiteX111" fmla="*/ 1410232 w 5456018"/>
                <a:gd name="connsiteY111" fmla="*/ 2775294 h 4250884"/>
                <a:gd name="connsiteX112" fmla="*/ 1425431 w 5456018"/>
                <a:gd name="connsiteY112" fmla="*/ 2818947 h 4250884"/>
                <a:gd name="connsiteX113" fmla="*/ 1384232 w 5456018"/>
                <a:gd name="connsiteY113" fmla="*/ 2813366 h 4250884"/>
                <a:gd name="connsiteX114" fmla="*/ 1164154 w 5456018"/>
                <a:gd name="connsiteY114" fmla="*/ 2770618 h 4250884"/>
                <a:gd name="connsiteX115" fmla="*/ 567945 w 5456018"/>
                <a:gd name="connsiteY115" fmla="*/ 2553255 h 4250884"/>
                <a:gd name="connsiteX116" fmla="*/ 394410 w 5456018"/>
                <a:gd name="connsiteY116" fmla="*/ 2209511 h 4250884"/>
                <a:gd name="connsiteX117" fmla="*/ 500636 w 5456018"/>
                <a:gd name="connsiteY117" fmla="*/ 1996776 h 4250884"/>
                <a:gd name="connsiteX118" fmla="*/ 906051 w 5456018"/>
                <a:gd name="connsiteY118" fmla="*/ 1861139 h 4250884"/>
                <a:gd name="connsiteX119" fmla="*/ 1001420 w 5456018"/>
                <a:gd name="connsiteY119" fmla="*/ 1846253 h 4250884"/>
                <a:gd name="connsiteX120" fmla="*/ 935280 w 5456018"/>
                <a:gd name="connsiteY120" fmla="*/ 1721780 h 4250884"/>
                <a:gd name="connsiteX121" fmla="*/ 730401 w 5456018"/>
                <a:gd name="connsiteY121" fmla="*/ 1512767 h 4250884"/>
                <a:gd name="connsiteX122" fmla="*/ 692487 w 5456018"/>
                <a:gd name="connsiteY122" fmla="*/ 1418923 h 4250884"/>
                <a:gd name="connsiteX123" fmla="*/ 600347 w 5456018"/>
                <a:gd name="connsiteY123" fmla="*/ 1420783 h 4250884"/>
                <a:gd name="connsiteX124" fmla="*/ 572176 w 5456018"/>
                <a:gd name="connsiteY124" fmla="*/ 1492299 h 4250884"/>
                <a:gd name="connsiteX125" fmla="*/ 636145 w 5456018"/>
                <a:gd name="connsiteY125" fmla="*/ 1693870 h 4250884"/>
                <a:gd name="connsiteX126" fmla="*/ 669772 w 5456018"/>
                <a:gd name="connsiteY126" fmla="*/ 1747734 h 4250884"/>
                <a:gd name="connsiteX127" fmla="*/ 626402 w 5456018"/>
                <a:gd name="connsiteY127" fmla="*/ 1762619 h 4250884"/>
                <a:gd name="connsiteX128" fmla="*/ 305555 w 5456018"/>
                <a:gd name="connsiteY128" fmla="*/ 1980936 h 4250884"/>
                <a:gd name="connsiteX129" fmla="*/ 281727 w 5456018"/>
                <a:gd name="connsiteY129" fmla="*/ 2008799 h 4250884"/>
                <a:gd name="connsiteX130" fmla="*/ 260070 w 5456018"/>
                <a:gd name="connsiteY130" fmla="*/ 1971633 h 4250884"/>
                <a:gd name="connsiteX131" fmla="*/ 163587 w 5456018"/>
                <a:gd name="connsiteY131" fmla="*/ 1570352 h 4250884"/>
                <a:gd name="connsiteX132" fmla="*/ 589602 w 5456018"/>
                <a:gd name="connsiteY132" fmla="*/ 925658 h 4250884"/>
                <a:gd name="connsiteX133" fmla="*/ 703399 w 5456018"/>
                <a:gd name="connsiteY133" fmla="*/ 843932 h 4250884"/>
                <a:gd name="connsiteX134" fmla="*/ 716427 w 5456018"/>
                <a:gd name="connsiteY134" fmla="*/ 920124 h 4250884"/>
                <a:gd name="connsiteX135" fmla="*/ 892021 w 5456018"/>
                <a:gd name="connsiteY135" fmla="*/ 1108718 h 4250884"/>
                <a:gd name="connsiteX136" fmla="*/ 902878 w 5456018"/>
                <a:gd name="connsiteY136" fmla="*/ 1021410 h 4250884"/>
                <a:gd name="connsiteX137" fmla="*/ 875765 w 5456018"/>
                <a:gd name="connsiteY137" fmla="*/ 829095 h 4250884"/>
                <a:gd name="connsiteX138" fmla="*/ 1037274 w 5456018"/>
                <a:gd name="connsiteY138" fmla="*/ 582009 h 4250884"/>
                <a:gd name="connsiteX139" fmla="*/ 1703966 w 5456018"/>
                <a:gd name="connsiteY139" fmla="*/ 291269 h 4250884"/>
                <a:gd name="connsiteX140" fmla="*/ 2105039 w 5456018"/>
                <a:gd name="connsiteY140" fmla="*/ 287548 h 4250884"/>
                <a:gd name="connsiteX141" fmla="*/ 2185265 w 5456018"/>
                <a:gd name="connsiteY141" fmla="*/ 297758 h 4250884"/>
                <a:gd name="connsiteX142" fmla="*/ 2153809 w 5456018"/>
                <a:gd name="connsiteY142" fmla="*/ 354436 h 4250884"/>
                <a:gd name="connsiteX143" fmla="*/ 2116953 w 5456018"/>
                <a:gd name="connsiteY143" fmla="*/ 509586 h 4250884"/>
                <a:gd name="connsiteX144" fmla="*/ 2221008 w 5456018"/>
                <a:gd name="connsiteY144" fmla="*/ 544891 h 4250884"/>
                <a:gd name="connsiteX145" fmla="*/ 2278463 w 5456018"/>
                <a:gd name="connsiteY145" fmla="*/ 452908 h 4250884"/>
                <a:gd name="connsiteX146" fmla="*/ 2451886 w 5456018"/>
                <a:gd name="connsiteY146" fmla="*/ 269896 h 4250884"/>
                <a:gd name="connsiteX147" fmla="*/ 2778190 w 5456018"/>
                <a:gd name="connsiteY147" fmla="*/ 156586 h 4250884"/>
                <a:gd name="connsiteX148" fmla="*/ 3310374 w 5456018"/>
                <a:gd name="connsiteY148" fmla="*/ 169563 h 425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456018" h="4250884">
                  <a:moveTo>
                    <a:pt x="2805247" y="12600"/>
                  </a:moveTo>
                  <a:cubicBezTo>
                    <a:pt x="2670851" y="31159"/>
                    <a:pt x="2543970" y="67418"/>
                    <a:pt x="2414975" y="125910"/>
                  </a:cubicBezTo>
                  <a:lnTo>
                    <a:pt x="2301177" y="177006"/>
                  </a:lnTo>
                  <a:lnTo>
                    <a:pt x="2196010" y="162121"/>
                  </a:lnTo>
                  <a:cubicBezTo>
                    <a:pt x="1965131" y="128677"/>
                    <a:pt x="1761310" y="134259"/>
                    <a:pt x="1555373" y="178819"/>
                  </a:cubicBezTo>
                  <a:cubicBezTo>
                    <a:pt x="1285467" y="238265"/>
                    <a:pt x="1007934" y="387833"/>
                    <a:pt x="831226" y="568984"/>
                  </a:cubicBezTo>
                  <a:cubicBezTo>
                    <a:pt x="794370" y="607056"/>
                    <a:pt x="733686" y="655386"/>
                    <a:pt x="697887" y="677666"/>
                  </a:cubicBezTo>
                  <a:cubicBezTo>
                    <a:pt x="181904" y="987060"/>
                    <a:pt x="-63060" y="1375364"/>
                    <a:pt x="13881" y="1758993"/>
                  </a:cubicBezTo>
                  <a:cubicBezTo>
                    <a:pt x="42052" y="1896491"/>
                    <a:pt x="98449" y="2020964"/>
                    <a:pt x="188418" y="2141716"/>
                  </a:cubicBezTo>
                  <a:cubicBezTo>
                    <a:pt x="216644" y="2179788"/>
                    <a:pt x="227445" y="2206744"/>
                    <a:pt x="235017" y="2262468"/>
                  </a:cubicBezTo>
                  <a:cubicBezTo>
                    <a:pt x="271873" y="2504926"/>
                    <a:pt x="411725" y="2666564"/>
                    <a:pt x="685973" y="2783595"/>
                  </a:cubicBezTo>
                  <a:cubicBezTo>
                    <a:pt x="800884" y="2831924"/>
                    <a:pt x="943965" y="2870903"/>
                    <a:pt x="1142330" y="2906207"/>
                  </a:cubicBezTo>
                  <a:cubicBezTo>
                    <a:pt x="1415521" y="2954537"/>
                    <a:pt x="1579201" y="3009307"/>
                    <a:pt x="1818765" y="3133780"/>
                  </a:cubicBezTo>
                  <a:cubicBezTo>
                    <a:pt x="2029045" y="3243368"/>
                    <a:pt x="2120127" y="3271278"/>
                    <a:pt x="2257808" y="3270324"/>
                  </a:cubicBezTo>
                  <a:cubicBezTo>
                    <a:pt x="2319606" y="3270324"/>
                    <a:pt x="2369433" y="3262881"/>
                    <a:pt x="2431231" y="3246183"/>
                  </a:cubicBezTo>
                  <a:cubicBezTo>
                    <a:pt x="2478944" y="3233158"/>
                    <a:pt x="2521200" y="3222042"/>
                    <a:pt x="2526600" y="3222042"/>
                  </a:cubicBezTo>
                  <a:cubicBezTo>
                    <a:pt x="2545028" y="3222042"/>
                    <a:pt x="2632826" y="3301001"/>
                    <a:pt x="2675138" y="3355818"/>
                  </a:cubicBezTo>
                  <a:cubicBezTo>
                    <a:pt x="2698966" y="3388308"/>
                    <a:pt x="2755363" y="3489595"/>
                    <a:pt x="2798733" y="3580624"/>
                  </a:cubicBezTo>
                  <a:cubicBezTo>
                    <a:pt x="2893044" y="3776613"/>
                    <a:pt x="2979784" y="3939206"/>
                    <a:pt x="3086009" y="4120357"/>
                  </a:cubicBezTo>
                  <a:lnTo>
                    <a:pt x="3163006" y="4253180"/>
                  </a:lnTo>
                  <a:lnTo>
                    <a:pt x="3445939" y="4253180"/>
                  </a:lnTo>
                  <a:cubicBezTo>
                    <a:pt x="3668189" y="4253180"/>
                    <a:pt x="3726702" y="4250413"/>
                    <a:pt x="3720188" y="4242016"/>
                  </a:cubicBezTo>
                  <a:cubicBezTo>
                    <a:pt x="3714787" y="4235527"/>
                    <a:pt x="3688732" y="4200223"/>
                    <a:pt x="3660561" y="4163057"/>
                  </a:cubicBezTo>
                  <a:cubicBezTo>
                    <a:pt x="3515309" y="3971696"/>
                    <a:pt x="3478453" y="3709725"/>
                    <a:pt x="3570593" y="3529527"/>
                  </a:cubicBezTo>
                  <a:lnTo>
                    <a:pt x="3596592" y="3479385"/>
                  </a:lnTo>
                  <a:lnTo>
                    <a:pt x="3654047" y="3485874"/>
                  </a:lnTo>
                  <a:cubicBezTo>
                    <a:pt x="3804756" y="3501665"/>
                    <a:pt x="4090919" y="3502572"/>
                    <a:pt x="4209058" y="3488641"/>
                  </a:cubicBezTo>
                  <a:cubicBezTo>
                    <a:pt x="4702271" y="3428241"/>
                    <a:pt x="5035089" y="3208111"/>
                    <a:pt x="5211797" y="2823528"/>
                  </a:cubicBezTo>
                  <a:cubicBezTo>
                    <a:pt x="5293080" y="2647051"/>
                    <a:pt x="5395019" y="2373010"/>
                    <a:pt x="5424248" y="2251304"/>
                  </a:cubicBezTo>
                  <a:cubicBezTo>
                    <a:pt x="5464333" y="2085944"/>
                    <a:pt x="5466504" y="1865814"/>
                    <a:pt x="5430761" y="1710664"/>
                  </a:cubicBezTo>
                  <a:cubicBezTo>
                    <a:pt x="5370021" y="1452462"/>
                    <a:pt x="5187913" y="1118021"/>
                    <a:pt x="4983034" y="890449"/>
                  </a:cubicBezTo>
                  <a:cubicBezTo>
                    <a:pt x="4760784" y="644269"/>
                    <a:pt x="4497392" y="479864"/>
                    <a:pt x="4122319" y="354436"/>
                  </a:cubicBezTo>
                  <a:cubicBezTo>
                    <a:pt x="4065921" y="335878"/>
                    <a:pt x="4007408" y="307968"/>
                    <a:pt x="3980295" y="288502"/>
                  </a:cubicBezTo>
                  <a:cubicBezTo>
                    <a:pt x="3922840" y="244848"/>
                    <a:pt x="3733104" y="154726"/>
                    <a:pt x="3604164" y="109211"/>
                  </a:cubicBezTo>
                  <a:cubicBezTo>
                    <a:pt x="3328802" y="12600"/>
                    <a:pt x="3055667" y="-20844"/>
                    <a:pt x="2805247" y="12600"/>
                  </a:cubicBezTo>
                  <a:close/>
                  <a:moveTo>
                    <a:pt x="3310374" y="169563"/>
                  </a:moveTo>
                  <a:cubicBezTo>
                    <a:pt x="3416599" y="191844"/>
                    <a:pt x="3549938" y="232730"/>
                    <a:pt x="3626934" y="267081"/>
                  </a:cubicBezTo>
                  <a:lnTo>
                    <a:pt x="3664848" y="283779"/>
                  </a:lnTo>
                  <a:lnTo>
                    <a:pt x="3590078" y="289361"/>
                  </a:lnTo>
                  <a:cubicBezTo>
                    <a:pt x="3308259" y="312595"/>
                    <a:pt x="3108780" y="440790"/>
                    <a:pt x="3038297" y="646082"/>
                  </a:cubicBezTo>
                  <a:cubicBezTo>
                    <a:pt x="3017697" y="705528"/>
                    <a:pt x="2999270" y="853235"/>
                    <a:pt x="3006841" y="888540"/>
                  </a:cubicBezTo>
                  <a:cubicBezTo>
                    <a:pt x="3015526" y="926612"/>
                    <a:pt x="3046982" y="948940"/>
                    <a:pt x="3089238" y="948940"/>
                  </a:cubicBezTo>
                  <a:cubicBezTo>
                    <a:pt x="3142351" y="948940"/>
                    <a:pt x="3158608" y="923845"/>
                    <a:pt x="3166179" y="823513"/>
                  </a:cubicBezTo>
                  <a:cubicBezTo>
                    <a:pt x="3170522" y="776137"/>
                    <a:pt x="3180265" y="715738"/>
                    <a:pt x="3188950" y="690690"/>
                  </a:cubicBezTo>
                  <a:cubicBezTo>
                    <a:pt x="3230148" y="574566"/>
                    <a:pt x="3323346" y="490980"/>
                    <a:pt x="3455627" y="451954"/>
                  </a:cubicBezTo>
                  <a:cubicBezTo>
                    <a:pt x="3518482" y="433395"/>
                    <a:pt x="3546709" y="430580"/>
                    <a:pt x="3710389" y="430580"/>
                  </a:cubicBezTo>
                  <a:cubicBezTo>
                    <a:pt x="3894669" y="430580"/>
                    <a:pt x="3894669" y="431534"/>
                    <a:pt x="4011751" y="465885"/>
                  </a:cubicBezTo>
                  <a:cubicBezTo>
                    <a:pt x="4318513" y="556007"/>
                    <a:pt x="4590645" y="709249"/>
                    <a:pt x="4784668" y="899704"/>
                  </a:cubicBezTo>
                  <a:cubicBezTo>
                    <a:pt x="4844295" y="959150"/>
                    <a:pt x="5005804" y="1150511"/>
                    <a:pt x="5005804" y="1162581"/>
                  </a:cubicBezTo>
                  <a:cubicBezTo>
                    <a:pt x="5005804" y="1164442"/>
                    <a:pt x="4979804" y="1160721"/>
                    <a:pt x="4949407" y="1153278"/>
                  </a:cubicBezTo>
                  <a:cubicBezTo>
                    <a:pt x="4872466" y="1135626"/>
                    <a:pt x="4675158" y="1143068"/>
                    <a:pt x="4593875" y="1166303"/>
                  </a:cubicBezTo>
                  <a:cubicBezTo>
                    <a:pt x="4501735" y="1192304"/>
                    <a:pt x="4477907" y="1257332"/>
                    <a:pt x="4546162" y="1296358"/>
                  </a:cubicBezTo>
                  <a:cubicBezTo>
                    <a:pt x="4571104" y="1310289"/>
                    <a:pt x="4580847" y="1310289"/>
                    <a:pt x="4625275" y="1300079"/>
                  </a:cubicBezTo>
                  <a:cubicBezTo>
                    <a:pt x="4811726" y="1256425"/>
                    <a:pt x="4963492" y="1275938"/>
                    <a:pt x="5093546" y="1361385"/>
                  </a:cubicBezTo>
                  <a:cubicBezTo>
                    <a:pt x="5139087" y="1391108"/>
                    <a:pt x="5149943" y="1405039"/>
                    <a:pt x="5187857" y="1488626"/>
                  </a:cubicBezTo>
                  <a:cubicBezTo>
                    <a:pt x="5327709" y="1793344"/>
                    <a:pt x="5334223" y="2061803"/>
                    <a:pt x="5209514" y="2418477"/>
                  </a:cubicBezTo>
                  <a:lnTo>
                    <a:pt x="5187857" y="2483505"/>
                  </a:lnTo>
                  <a:lnTo>
                    <a:pt x="5162915" y="2425920"/>
                  </a:lnTo>
                  <a:cubicBezTo>
                    <a:pt x="5088090" y="2247583"/>
                    <a:pt x="4913609" y="2106364"/>
                    <a:pt x="4669702" y="2027405"/>
                  </a:cubicBezTo>
                  <a:cubicBezTo>
                    <a:pt x="4494108" y="1969820"/>
                    <a:pt x="4483251" y="1965192"/>
                    <a:pt x="4371626" y="1901978"/>
                  </a:cubicBezTo>
                  <a:cubicBezTo>
                    <a:pt x="4251315" y="1832322"/>
                    <a:pt x="4122319" y="1728269"/>
                    <a:pt x="4037750" y="1630751"/>
                  </a:cubicBezTo>
                  <a:cubicBezTo>
                    <a:pt x="3966210" y="1548071"/>
                    <a:pt x="3930412" y="1536001"/>
                    <a:pt x="3876241" y="1575934"/>
                  </a:cubicBezTo>
                  <a:cubicBezTo>
                    <a:pt x="3823128" y="1614005"/>
                    <a:pt x="3878412" y="1699500"/>
                    <a:pt x="4048607" y="1848114"/>
                  </a:cubicBezTo>
                  <a:lnTo>
                    <a:pt x="4140747" y="1928027"/>
                  </a:lnTo>
                  <a:lnTo>
                    <a:pt x="3882755" y="1932655"/>
                  </a:lnTo>
                  <a:cubicBezTo>
                    <a:pt x="3601993" y="1937283"/>
                    <a:pt x="3574880" y="1941958"/>
                    <a:pt x="3553223" y="1987473"/>
                  </a:cubicBezTo>
                  <a:cubicBezTo>
                    <a:pt x="3536966" y="2019056"/>
                    <a:pt x="3546709" y="2047872"/>
                    <a:pt x="3580336" y="2066431"/>
                  </a:cubicBezTo>
                  <a:cubicBezTo>
                    <a:pt x="3601993" y="2078502"/>
                    <a:pt x="3625877" y="2079456"/>
                    <a:pt x="3766787" y="2069198"/>
                  </a:cubicBezTo>
                  <a:cubicBezTo>
                    <a:pt x="4112576" y="2045964"/>
                    <a:pt x="4482249" y="2091478"/>
                    <a:pt x="4691471" y="2181601"/>
                  </a:cubicBezTo>
                  <a:cubicBezTo>
                    <a:pt x="4783611" y="2221534"/>
                    <a:pt x="4880093" y="2286561"/>
                    <a:pt x="4928863" y="2341379"/>
                  </a:cubicBezTo>
                  <a:cubicBezTo>
                    <a:pt x="5001462" y="2424059"/>
                    <a:pt x="5049174" y="2537368"/>
                    <a:pt x="5049174" y="2626537"/>
                  </a:cubicBezTo>
                  <a:lnTo>
                    <a:pt x="5049174" y="2662748"/>
                  </a:lnTo>
                  <a:lnTo>
                    <a:pt x="4971119" y="2645191"/>
                  </a:lnTo>
                  <a:cubicBezTo>
                    <a:pt x="4835610" y="2615468"/>
                    <a:pt x="4702271" y="2606165"/>
                    <a:pt x="4503906" y="2611747"/>
                  </a:cubicBezTo>
                  <a:cubicBezTo>
                    <a:pt x="4232887" y="2619189"/>
                    <a:pt x="4023665" y="2662843"/>
                    <a:pt x="3786272" y="2763176"/>
                  </a:cubicBezTo>
                  <a:cubicBezTo>
                    <a:pt x="3682218" y="2805923"/>
                    <a:pt x="3505510" y="2900673"/>
                    <a:pt x="3467541" y="2933163"/>
                  </a:cubicBezTo>
                  <a:cubicBezTo>
                    <a:pt x="3438312" y="2958258"/>
                    <a:pt x="3438312" y="2989842"/>
                    <a:pt x="3467541" y="3021425"/>
                  </a:cubicBezTo>
                  <a:cubicBezTo>
                    <a:pt x="3502225" y="3058590"/>
                    <a:pt x="3539081" y="3053009"/>
                    <a:pt x="3636677" y="2995424"/>
                  </a:cubicBezTo>
                  <a:cubicBezTo>
                    <a:pt x="4043206" y="2756687"/>
                    <a:pt x="4516878" y="2685171"/>
                    <a:pt x="4989547" y="2790131"/>
                  </a:cubicBezTo>
                  <a:cubicBezTo>
                    <a:pt x="5054574" y="2804062"/>
                    <a:pt x="5054574" y="2807784"/>
                    <a:pt x="4992777" y="2904395"/>
                  </a:cubicBezTo>
                  <a:cubicBezTo>
                    <a:pt x="4865952" y="3102244"/>
                    <a:pt x="4656730" y="3248091"/>
                    <a:pt x="4405252" y="3314073"/>
                  </a:cubicBezTo>
                  <a:cubicBezTo>
                    <a:pt x="4226373" y="3361448"/>
                    <a:pt x="3991151" y="3373519"/>
                    <a:pt x="3691961" y="3350284"/>
                  </a:cubicBezTo>
                  <a:cubicBezTo>
                    <a:pt x="3584623" y="3341935"/>
                    <a:pt x="3536966" y="3341935"/>
                    <a:pt x="3517424" y="3349378"/>
                  </a:cubicBezTo>
                  <a:cubicBezTo>
                    <a:pt x="3502225" y="3354960"/>
                    <a:pt x="3476226" y="3385589"/>
                    <a:pt x="3453455" y="3422754"/>
                  </a:cubicBezTo>
                  <a:cubicBezTo>
                    <a:pt x="3332031" y="3622465"/>
                    <a:pt x="3326631" y="3860295"/>
                    <a:pt x="3439370" y="4097171"/>
                  </a:cubicBezTo>
                  <a:cubicBezTo>
                    <a:pt x="3445884" y="4112008"/>
                    <a:pt x="3438312" y="4113869"/>
                    <a:pt x="3353744" y="4113869"/>
                  </a:cubicBezTo>
                  <a:lnTo>
                    <a:pt x="3260546" y="4113869"/>
                  </a:lnTo>
                  <a:lnTo>
                    <a:pt x="3195519" y="4003327"/>
                  </a:lnTo>
                  <a:cubicBezTo>
                    <a:pt x="3109893" y="3856574"/>
                    <a:pt x="3047038" y="3736728"/>
                    <a:pt x="2945099" y="3525854"/>
                  </a:cubicBezTo>
                  <a:cubicBezTo>
                    <a:pt x="2820446" y="3268511"/>
                    <a:pt x="2720734" y="3150574"/>
                    <a:pt x="2580882" y="3094802"/>
                  </a:cubicBezTo>
                  <a:lnTo>
                    <a:pt x="2523427" y="3072522"/>
                  </a:lnTo>
                  <a:lnTo>
                    <a:pt x="2434516" y="3102244"/>
                  </a:lnTo>
                  <a:cubicBezTo>
                    <a:pt x="2358633" y="3128246"/>
                    <a:pt x="2330462" y="3132874"/>
                    <a:pt x="2252408" y="3132874"/>
                  </a:cubicBezTo>
                  <a:cubicBezTo>
                    <a:pt x="2145069" y="3133828"/>
                    <a:pt x="2097412" y="3117082"/>
                    <a:pt x="1896875" y="3013982"/>
                  </a:cubicBezTo>
                  <a:cubicBezTo>
                    <a:pt x="1832906" y="2981445"/>
                    <a:pt x="1738595" y="2936884"/>
                    <a:pt x="1686596" y="2914557"/>
                  </a:cubicBezTo>
                  <a:cubicBezTo>
                    <a:pt x="1604199" y="2880206"/>
                    <a:pt x="1594456" y="2872763"/>
                    <a:pt x="1600970" y="2856065"/>
                  </a:cubicBezTo>
                  <a:cubicBezTo>
                    <a:pt x="1606370" y="2843995"/>
                    <a:pt x="1598799" y="2811457"/>
                    <a:pt x="1577142" y="2762221"/>
                  </a:cubicBezTo>
                  <a:cubicBezTo>
                    <a:pt x="1444917" y="2453829"/>
                    <a:pt x="1687709" y="2270817"/>
                    <a:pt x="2293662" y="2223442"/>
                  </a:cubicBezTo>
                  <a:cubicBezTo>
                    <a:pt x="2379288" y="2215999"/>
                    <a:pt x="2409630" y="2201162"/>
                    <a:pt x="2420486" y="2162136"/>
                  </a:cubicBezTo>
                  <a:cubicBezTo>
                    <a:pt x="2425886" y="2144483"/>
                    <a:pt x="2420486" y="2130552"/>
                    <a:pt x="2401000" y="2111993"/>
                  </a:cubicBezTo>
                  <a:cubicBezTo>
                    <a:pt x="2377172" y="2087853"/>
                    <a:pt x="2369545" y="2085992"/>
                    <a:pt x="2305631" y="2087853"/>
                  </a:cubicBezTo>
                  <a:cubicBezTo>
                    <a:pt x="2267718" y="2088807"/>
                    <a:pt x="2194006" y="2094341"/>
                    <a:pt x="2141951" y="2100877"/>
                  </a:cubicBezTo>
                  <a:cubicBezTo>
                    <a:pt x="2063896" y="2111087"/>
                    <a:pt x="2041126" y="2110180"/>
                    <a:pt x="2003212" y="2099971"/>
                  </a:cubicBezTo>
                  <a:cubicBezTo>
                    <a:pt x="1909959" y="2073015"/>
                    <a:pt x="1840589" y="1981986"/>
                    <a:pt x="1840589" y="1887236"/>
                  </a:cubicBezTo>
                  <a:cubicBezTo>
                    <a:pt x="1840589" y="1836139"/>
                    <a:pt x="1826504" y="1811998"/>
                    <a:pt x="1789648" y="1799928"/>
                  </a:cubicBezTo>
                  <a:cubicBezTo>
                    <a:pt x="1749563" y="1786903"/>
                    <a:pt x="1705080" y="1804556"/>
                    <a:pt x="1688823" y="1838954"/>
                  </a:cubicBezTo>
                  <a:cubicBezTo>
                    <a:pt x="1659539" y="1899354"/>
                    <a:pt x="1715936" y="2068387"/>
                    <a:pt x="1787477" y="2131554"/>
                  </a:cubicBezTo>
                  <a:lnTo>
                    <a:pt x="1819990" y="2160371"/>
                  </a:lnTo>
                  <a:lnTo>
                    <a:pt x="1718107" y="2202164"/>
                  </a:lnTo>
                  <a:cubicBezTo>
                    <a:pt x="1581540" y="2258842"/>
                    <a:pt x="1487229" y="2334079"/>
                    <a:pt x="1430831" y="2430691"/>
                  </a:cubicBezTo>
                  <a:cubicBezTo>
                    <a:pt x="1390746" y="2501300"/>
                    <a:pt x="1390746" y="2501300"/>
                    <a:pt x="1391804" y="2618331"/>
                  </a:cubicBezTo>
                  <a:cubicBezTo>
                    <a:pt x="1391804" y="2703778"/>
                    <a:pt x="1397204" y="2744664"/>
                    <a:pt x="1410232" y="2775294"/>
                  </a:cubicBezTo>
                  <a:cubicBezTo>
                    <a:pt x="1421088" y="2797574"/>
                    <a:pt x="1427602" y="2818041"/>
                    <a:pt x="1425431" y="2818947"/>
                  </a:cubicBezTo>
                  <a:cubicBezTo>
                    <a:pt x="1423260" y="2820808"/>
                    <a:pt x="1404832" y="2817993"/>
                    <a:pt x="1384232" y="2813366"/>
                  </a:cubicBezTo>
                  <a:cubicBezTo>
                    <a:pt x="1363633" y="2807784"/>
                    <a:pt x="1264979" y="2789225"/>
                    <a:pt x="1164154" y="2770618"/>
                  </a:cubicBezTo>
                  <a:cubicBezTo>
                    <a:pt x="860622" y="2715800"/>
                    <a:pt x="696941" y="2656355"/>
                    <a:pt x="567945" y="2553255"/>
                  </a:cubicBezTo>
                  <a:cubicBezTo>
                    <a:pt x="454037" y="2461272"/>
                    <a:pt x="395468" y="2346102"/>
                    <a:pt x="394410" y="2209511"/>
                  </a:cubicBezTo>
                  <a:cubicBezTo>
                    <a:pt x="393297" y="2113854"/>
                    <a:pt x="416067" y="2068292"/>
                    <a:pt x="500636" y="1996776"/>
                  </a:cubicBezTo>
                  <a:cubicBezTo>
                    <a:pt x="617717" y="1898304"/>
                    <a:pt x="767312" y="1849068"/>
                    <a:pt x="906051" y="1861139"/>
                  </a:cubicBezTo>
                  <a:cubicBezTo>
                    <a:pt x="968907" y="1866721"/>
                    <a:pt x="977592" y="1865767"/>
                    <a:pt x="1001420" y="1846253"/>
                  </a:cubicBezTo>
                  <a:cubicBezTo>
                    <a:pt x="1056704" y="1802600"/>
                    <a:pt x="1025249" y="1744060"/>
                    <a:pt x="935280" y="1721780"/>
                  </a:cubicBezTo>
                  <a:cubicBezTo>
                    <a:pt x="808455" y="1690197"/>
                    <a:pt x="749942" y="1629797"/>
                    <a:pt x="730401" y="1512767"/>
                  </a:cubicBezTo>
                  <a:cubicBezTo>
                    <a:pt x="720658" y="1451460"/>
                    <a:pt x="713031" y="1432854"/>
                    <a:pt x="692487" y="1418923"/>
                  </a:cubicBezTo>
                  <a:cubicBezTo>
                    <a:pt x="659974" y="1396643"/>
                    <a:pt x="636090" y="1396643"/>
                    <a:pt x="600347" y="1420783"/>
                  </a:cubicBezTo>
                  <a:cubicBezTo>
                    <a:pt x="575405" y="1437482"/>
                    <a:pt x="572176" y="1446785"/>
                    <a:pt x="572176" y="1492299"/>
                  </a:cubicBezTo>
                  <a:cubicBezTo>
                    <a:pt x="572176" y="1561048"/>
                    <a:pt x="594947" y="1630704"/>
                    <a:pt x="636145" y="1693870"/>
                  </a:cubicBezTo>
                  <a:cubicBezTo>
                    <a:pt x="654573" y="1721733"/>
                    <a:pt x="669772" y="1745873"/>
                    <a:pt x="669772" y="1747734"/>
                  </a:cubicBezTo>
                  <a:cubicBezTo>
                    <a:pt x="669772" y="1749595"/>
                    <a:pt x="650286" y="1756083"/>
                    <a:pt x="626402" y="1762619"/>
                  </a:cubicBezTo>
                  <a:cubicBezTo>
                    <a:pt x="536434" y="1785854"/>
                    <a:pt x="380325" y="1891720"/>
                    <a:pt x="305555" y="1980936"/>
                  </a:cubicBezTo>
                  <a:lnTo>
                    <a:pt x="281727" y="2008799"/>
                  </a:lnTo>
                  <a:lnTo>
                    <a:pt x="260070" y="1971633"/>
                  </a:lnTo>
                  <a:cubicBezTo>
                    <a:pt x="188529" y="1849927"/>
                    <a:pt x="153844" y="1708756"/>
                    <a:pt x="163587" y="1570352"/>
                  </a:cubicBezTo>
                  <a:cubicBezTo>
                    <a:pt x="177673" y="1348313"/>
                    <a:pt x="325097" y="1124462"/>
                    <a:pt x="589602" y="925658"/>
                  </a:cubicBezTo>
                  <a:cubicBezTo>
                    <a:pt x="648115" y="880143"/>
                    <a:pt x="700170" y="843932"/>
                    <a:pt x="703399" y="843932"/>
                  </a:cubicBezTo>
                  <a:cubicBezTo>
                    <a:pt x="706628" y="843932"/>
                    <a:pt x="713142" y="878283"/>
                    <a:pt x="716427" y="920124"/>
                  </a:cubicBezTo>
                  <a:cubicBezTo>
                    <a:pt x="728341" y="1088251"/>
                    <a:pt x="812909" y="1177419"/>
                    <a:pt x="892021" y="1108718"/>
                  </a:cubicBezTo>
                  <a:cubicBezTo>
                    <a:pt x="923477" y="1082716"/>
                    <a:pt x="925648" y="1058576"/>
                    <a:pt x="902878" y="1021410"/>
                  </a:cubicBezTo>
                  <a:cubicBezTo>
                    <a:pt x="877936" y="979617"/>
                    <a:pt x="864908" y="887634"/>
                    <a:pt x="875765" y="829095"/>
                  </a:cubicBezTo>
                  <a:cubicBezTo>
                    <a:pt x="894193" y="735251"/>
                    <a:pt x="946248" y="655386"/>
                    <a:pt x="1037274" y="582009"/>
                  </a:cubicBezTo>
                  <a:cubicBezTo>
                    <a:pt x="1236753" y="423185"/>
                    <a:pt x="1450261" y="329341"/>
                    <a:pt x="1703966" y="291269"/>
                  </a:cubicBezTo>
                  <a:cubicBezTo>
                    <a:pt x="1816705" y="274571"/>
                    <a:pt x="1990129" y="272711"/>
                    <a:pt x="2105039" y="287548"/>
                  </a:cubicBezTo>
                  <a:lnTo>
                    <a:pt x="2185265" y="297758"/>
                  </a:lnTo>
                  <a:lnTo>
                    <a:pt x="2153809" y="354436"/>
                  </a:lnTo>
                  <a:cubicBezTo>
                    <a:pt x="2120182" y="416697"/>
                    <a:pt x="2105039" y="478003"/>
                    <a:pt x="2116953" y="509586"/>
                  </a:cubicBezTo>
                  <a:cubicBezTo>
                    <a:pt x="2127810" y="537449"/>
                    <a:pt x="2183094" y="556055"/>
                    <a:pt x="2221008" y="544891"/>
                  </a:cubicBezTo>
                  <a:cubicBezTo>
                    <a:pt x="2251350" y="535588"/>
                    <a:pt x="2267606" y="509586"/>
                    <a:pt x="2278463" y="452908"/>
                  </a:cubicBezTo>
                  <a:cubicBezTo>
                    <a:pt x="2289319" y="398090"/>
                    <a:pt x="2361917" y="320992"/>
                    <a:pt x="2451886" y="269896"/>
                  </a:cubicBezTo>
                  <a:cubicBezTo>
                    <a:pt x="2547255" y="215078"/>
                    <a:pt x="2645909" y="180727"/>
                    <a:pt x="2778190" y="156586"/>
                  </a:cubicBezTo>
                  <a:cubicBezTo>
                    <a:pt x="2917986" y="130585"/>
                    <a:pt x="3156492" y="136119"/>
                    <a:pt x="3310374" y="16956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7D4427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B6CE7B-9E58-480F-92C8-B16A97619929}"/>
                </a:ext>
              </a:extLst>
            </p:cNvPr>
            <p:cNvSpPr/>
            <p:nvPr/>
          </p:nvSpPr>
          <p:spPr>
            <a:xfrm>
              <a:off x="4663053" y="2329875"/>
              <a:ext cx="584573" cy="362589"/>
            </a:xfrm>
            <a:custGeom>
              <a:avLst/>
              <a:gdLst>
                <a:gd name="connsiteX0" fmla="*/ 354194 w 584573"/>
                <a:gd name="connsiteY0" fmla="*/ 12645 h 362589"/>
                <a:gd name="connsiteX1" fmla="*/ 31176 w 584573"/>
                <a:gd name="connsiteY1" fmla="*/ 208634 h 362589"/>
                <a:gd name="connsiteX2" fmla="*/ 29005 w 584573"/>
                <a:gd name="connsiteY2" fmla="*/ 348899 h 362589"/>
                <a:gd name="connsiteX3" fmla="*/ 88631 w 584573"/>
                <a:gd name="connsiteY3" fmla="*/ 365597 h 362589"/>
                <a:gd name="connsiteX4" fmla="*/ 156943 w 584573"/>
                <a:gd name="connsiteY4" fmla="*/ 303337 h 362589"/>
                <a:gd name="connsiteX5" fmla="*/ 307596 w 584573"/>
                <a:gd name="connsiteY5" fmla="*/ 165839 h 362589"/>
                <a:gd name="connsiteX6" fmla="*/ 451790 w 584573"/>
                <a:gd name="connsiteY6" fmla="*/ 139837 h 362589"/>
                <a:gd name="connsiteX7" fmla="*/ 588358 w 584573"/>
                <a:gd name="connsiteY7" fmla="*/ 64600 h 362589"/>
                <a:gd name="connsiteX8" fmla="*/ 354194 w 584573"/>
                <a:gd name="connsiteY8" fmla="*/ 12645 h 3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573" h="362589">
                  <a:moveTo>
                    <a:pt x="354194" y="12645"/>
                  </a:moveTo>
                  <a:cubicBezTo>
                    <a:pt x="206771" y="39600"/>
                    <a:pt x="85346" y="113883"/>
                    <a:pt x="31176" y="208634"/>
                  </a:cubicBezTo>
                  <a:cubicBezTo>
                    <a:pt x="-10023" y="280150"/>
                    <a:pt x="-10023" y="319176"/>
                    <a:pt x="29005" y="348899"/>
                  </a:cubicBezTo>
                  <a:cubicBezTo>
                    <a:pt x="52833" y="365597"/>
                    <a:pt x="66918" y="370272"/>
                    <a:pt x="88631" y="365597"/>
                  </a:cubicBezTo>
                  <a:cubicBezTo>
                    <a:pt x="128716" y="357248"/>
                    <a:pt x="141744" y="345177"/>
                    <a:pt x="156943" y="303337"/>
                  </a:cubicBezTo>
                  <a:cubicBezTo>
                    <a:pt x="175371" y="251334"/>
                    <a:pt x="241511" y="190934"/>
                    <a:pt x="307596" y="165839"/>
                  </a:cubicBezTo>
                  <a:cubicBezTo>
                    <a:pt x="343338" y="152814"/>
                    <a:pt x="397564" y="143559"/>
                    <a:pt x="451790" y="139837"/>
                  </a:cubicBezTo>
                  <a:cubicBezTo>
                    <a:pt x="551502" y="134255"/>
                    <a:pt x="588358" y="113836"/>
                    <a:pt x="588358" y="64600"/>
                  </a:cubicBezTo>
                  <a:cubicBezTo>
                    <a:pt x="588358" y="3341"/>
                    <a:pt x="503790" y="-15217"/>
                    <a:pt x="354194" y="1264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FF3624-BF7A-45E6-9A99-3AC9AA518F41}"/>
                </a:ext>
              </a:extLst>
            </p:cNvPr>
            <p:cNvSpPr/>
            <p:nvPr/>
          </p:nvSpPr>
          <p:spPr>
            <a:xfrm>
              <a:off x="4989403" y="2616609"/>
              <a:ext cx="1191416" cy="710866"/>
            </a:xfrm>
            <a:custGeom>
              <a:avLst/>
              <a:gdLst>
                <a:gd name="connsiteX0" fmla="*/ 479914 w 1191416"/>
                <a:gd name="connsiteY0" fmla="*/ 24093 h 710866"/>
                <a:gd name="connsiteX1" fmla="*/ 457144 w 1191416"/>
                <a:gd name="connsiteY1" fmla="*/ 65887 h 710866"/>
                <a:gd name="connsiteX2" fmla="*/ 511370 w 1191416"/>
                <a:gd name="connsiteY2" fmla="*/ 233107 h 710866"/>
                <a:gd name="connsiteX3" fmla="*/ 540654 w 1191416"/>
                <a:gd name="connsiteY3" fmla="*/ 286064 h 710866"/>
                <a:gd name="connsiteX4" fmla="*/ 476685 w 1191416"/>
                <a:gd name="connsiteY4" fmla="*/ 300950 h 710866"/>
                <a:gd name="connsiteX5" fmla="*/ 126554 w 1191416"/>
                <a:gd name="connsiteY5" fmla="*/ 478380 h 710866"/>
                <a:gd name="connsiteX6" fmla="*/ 51784 w 1191416"/>
                <a:gd name="connsiteY6" fmla="*/ 705952 h 710866"/>
                <a:gd name="connsiteX7" fmla="*/ 169923 w 1191416"/>
                <a:gd name="connsiteY7" fmla="*/ 644646 h 710866"/>
                <a:gd name="connsiteX8" fmla="*/ 565596 w 1191416"/>
                <a:gd name="connsiteY8" fmla="*/ 420795 h 710866"/>
                <a:gd name="connsiteX9" fmla="*/ 977526 w 1191416"/>
                <a:gd name="connsiteY9" fmla="*/ 421701 h 710866"/>
                <a:gd name="connsiteX10" fmla="*/ 1170491 w 1191416"/>
                <a:gd name="connsiteY10" fmla="*/ 422656 h 710866"/>
                <a:gd name="connsiteX11" fmla="*/ 1152062 w 1191416"/>
                <a:gd name="connsiteY11" fmla="*/ 321417 h 710866"/>
                <a:gd name="connsiteX12" fmla="*/ 866958 w 1191416"/>
                <a:gd name="connsiteY12" fmla="*/ 270320 h 710866"/>
                <a:gd name="connsiteX13" fmla="*/ 731448 w 1191416"/>
                <a:gd name="connsiteY13" fmla="*/ 244319 h 710866"/>
                <a:gd name="connsiteX14" fmla="*/ 621938 w 1191416"/>
                <a:gd name="connsiteY14" fmla="*/ 90123 h 710866"/>
                <a:gd name="connsiteX15" fmla="*/ 537370 w 1191416"/>
                <a:gd name="connsiteY15" fmla="*/ 0 h 710866"/>
                <a:gd name="connsiteX16" fmla="*/ 479914 w 1191416"/>
                <a:gd name="connsiteY16" fmla="*/ 24093 h 71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1416" h="710866">
                  <a:moveTo>
                    <a:pt x="479914" y="24093"/>
                  </a:moveTo>
                  <a:cubicBezTo>
                    <a:pt x="466887" y="38024"/>
                    <a:pt x="457144" y="56631"/>
                    <a:pt x="457144" y="65887"/>
                  </a:cubicBezTo>
                  <a:cubicBezTo>
                    <a:pt x="457144" y="103958"/>
                    <a:pt x="483143" y="184778"/>
                    <a:pt x="511370" y="233107"/>
                  </a:cubicBezTo>
                  <a:lnTo>
                    <a:pt x="540654" y="286064"/>
                  </a:lnTo>
                  <a:lnTo>
                    <a:pt x="476685" y="300950"/>
                  </a:lnTo>
                  <a:cubicBezTo>
                    <a:pt x="352032" y="330672"/>
                    <a:pt x="223036" y="395700"/>
                    <a:pt x="126554" y="478380"/>
                  </a:cubicBezTo>
                  <a:cubicBezTo>
                    <a:pt x="-11127" y="596365"/>
                    <a:pt x="-37127" y="677184"/>
                    <a:pt x="51784" y="705952"/>
                  </a:cubicBezTo>
                  <a:cubicBezTo>
                    <a:pt x="92983" y="719884"/>
                    <a:pt x="118982" y="705952"/>
                    <a:pt x="169923" y="644646"/>
                  </a:cubicBezTo>
                  <a:cubicBezTo>
                    <a:pt x="257721" y="538732"/>
                    <a:pt x="400802" y="458867"/>
                    <a:pt x="565596" y="420795"/>
                  </a:cubicBezTo>
                  <a:cubicBezTo>
                    <a:pt x="659907" y="399421"/>
                    <a:pt x="866958" y="400375"/>
                    <a:pt x="977526" y="421701"/>
                  </a:cubicBezTo>
                  <a:cubicBezTo>
                    <a:pt x="1127121" y="451424"/>
                    <a:pt x="1144435" y="451424"/>
                    <a:pt x="1170491" y="422656"/>
                  </a:cubicBezTo>
                  <a:cubicBezTo>
                    <a:pt x="1207347" y="382723"/>
                    <a:pt x="1200833" y="342743"/>
                    <a:pt x="1152062" y="321417"/>
                  </a:cubicBezTo>
                  <a:cubicBezTo>
                    <a:pt x="1111922" y="303764"/>
                    <a:pt x="978639" y="279624"/>
                    <a:pt x="866958" y="270320"/>
                  </a:cubicBezTo>
                  <a:cubicBezTo>
                    <a:pt x="810616" y="265692"/>
                    <a:pt x="756390" y="255435"/>
                    <a:pt x="731448" y="244319"/>
                  </a:cubicBezTo>
                  <a:cubicBezTo>
                    <a:pt x="678335" y="220178"/>
                    <a:pt x="633908" y="158872"/>
                    <a:pt x="621938" y="90123"/>
                  </a:cubicBezTo>
                  <a:cubicBezTo>
                    <a:pt x="610024" y="26002"/>
                    <a:pt x="586140" y="0"/>
                    <a:pt x="537370" y="0"/>
                  </a:cubicBezTo>
                  <a:cubicBezTo>
                    <a:pt x="512428" y="-47"/>
                    <a:pt x="496171" y="6441"/>
                    <a:pt x="479914" y="24093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24F676-BEA8-436A-894B-71F35B49ECE2}"/>
                </a:ext>
              </a:extLst>
            </p:cNvPr>
            <p:cNvSpPr/>
            <p:nvPr/>
          </p:nvSpPr>
          <p:spPr>
            <a:xfrm>
              <a:off x="5624545" y="4077546"/>
              <a:ext cx="434255" cy="448466"/>
            </a:xfrm>
            <a:custGeom>
              <a:avLst/>
              <a:gdLst>
                <a:gd name="connsiteX0" fmla="*/ 42024 w 434254"/>
                <a:gd name="connsiteY0" fmla="*/ 8600 h 448465"/>
                <a:gd name="connsiteX1" fmla="*/ 6282 w 434254"/>
                <a:gd name="connsiteY1" fmla="*/ 43905 h 448465"/>
                <a:gd name="connsiteX2" fmla="*/ 44196 w 434254"/>
                <a:gd name="connsiteY2" fmla="*/ 254780 h 448465"/>
                <a:gd name="connsiteX3" fmla="*/ 341215 w 434254"/>
                <a:gd name="connsiteY3" fmla="*/ 449862 h 448465"/>
                <a:gd name="connsiteX4" fmla="*/ 417098 w 434254"/>
                <a:gd name="connsiteY4" fmla="*/ 434977 h 448465"/>
                <a:gd name="connsiteX5" fmla="*/ 429012 w 434254"/>
                <a:gd name="connsiteY5" fmla="*/ 350436 h 448465"/>
                <a:gd name="connsiteX6" fmla="*/ 361814 w 434254"/>
                <a:gd name="connsiteY6" fmla="*/ 316992 h 448465"/>
                <a:gd name="connsiteX7" fmla="*/ 157993 w 434254"/>
                <a:gd name="connsiteY7" fmla="*/ 82884 h 448465"/>
                <a:gd name="connsiteX8" fmla="*/ 42024 w 434254"/>
                <a:gd name="connsiteY8" fmla="*/ 8600 h 44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254" h="448465">
                  <a:moveTo>
                    <a:pt x="42024" y="8600"/>
                  </a:moveTo>
                  <a:cubicBezTo>
                    <a:pt x="28997" y="14182"/>
                    <a:pt x="12740" y="29974"/>
                    <a:pt x="6282" y="43905"/>
                  </a:cubicBezTo>
                  <a:cubicBezTo>
                    <a:pt x="-11088" y="79210"/>
                    <a:pt x="9511" y="189752"/>
                    <a:pt x="44196" y="254780"/>
                  </a:cubicBezTo>
                  <a:cubicBezTo>
                    <a:pt x="97308" y="355112"/>
                    <a:pt x="223075" y="437792"/>
                    <a:pt x="341215" y="449862"/>
                  </a:cubicBezTo>
                  <a:cubicBezTo>
                    <a:pt x="385642" y="454490"/>
                    <a:pt x="397612" y="451723"/>
                    <a:pt x="417098" y="434977"/>
                  </a:cubicBezTo>
                  <a:cubicBezTo>
                    <a:pt x="440926" y="414510"/>
                    <a:pt x="446382" y="378299"/>
                    <a:pt x="429012" y="350436"/>
                  </a:cubicBezTo>
                  <a:cubicBezTo>
                    <a:pt x="423612" y="341133"/>
                    <a:pt x="393269" y="326296"/>
                    <a:pt x="361814" y="316992"/>
                  </a:cubicBezTo>
                  <a:cubicBezTo>
                    <a:pt x="226304" y="278920"/>
                    <a:pt x="157993" y="200868"/>
                    <a:pt x="157993" y="82884"/>
                  </a:cubicBezTo>
                  <a:cubicBezTo>
                    <a:pt x="158048" y="17904"/>
                    <a:pt x="103822" y="-17401"/>
                    <a:pt x="42024" y="860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7D442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7166451-1D3D-4E30-A4BE-2738B7BCBB46}"/>
              </a:ext>
            </a:extLst>
          </p:cNvPr>
          <p:cNvSpPr/>
          <p:nvPr/>
        </p:nvSpPr>
        <p:spPr>
          <a:xfrm rot="20809975">
            <a:off x="4401138" y="3486594"/>
            <a:ext cx="3607577" cy="131647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>
                <a:gd name="adj" fmla="val 11570073"/>
              </a:avLst>
            </a:prstTxWarp>
            <a:spAutoFit/>
          </a:bodyPr>
          <a:lstStyle/>
          <a:p>
            <a:pPr algn="ctr"/>
            <a:r>
              <a:rPr lang="en-US" sz="115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AGILE</a:t>
            </a:r>
            <a:endParaRPr lang="en-US" sz="5400" b="1" dirty="0">
              <a:ln w="28575">
                <a:noFill/>
                <a:prstDash val="solid"/>
              </a:ln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E3CEA-4EAD-4A43-A358-F68E18720C3C}"/>
              </a:ext>
            </a:extLst>
          </p:cNvPr>
          <p:cNvSpPr/>
          <p:nvPr/>
        </p:nvSpPr>
        <p:spPr>
          <a:xfrm>
            <a:off x="5499753" y="5388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simplification</a:t>
            </a:r>
            <a:endParaRPr lang="en-US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F63A2-05C4-4399-9706-C6AD160F8E63}"/>
              </a:ext>
            </a:extLst>
          </p:cNvPr>
          <p:cNvSpPr/>
          <p:nvPr/>
        </p:nvSpPr>
        <p:spPr>
          <a:xfrm>
            <a:off x="9244869" y="1966748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iterations</a:t>
            </a:r>
            <a:endParaRPr lang="en-US" sz="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32A9C-0968-4502-A376-58FD65FB6559}"/>
              </a:ext>
            </a:extLst>
          </p:cNvPr>
          <p:cNvSpPr/>
          <p:nvPr/>
        </p:nvSpPr>
        <p:spPr>
          <a:xfrm>
            <a:off x="8660420" y="4787616"/>
            <a:ext cx="26048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baby steps</a:t>
            </a:r>
            <a:endParaRPr lang="en-US" sz="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F15CC-D033-422D-BDB0-8F81A3383148}"/>
              </a:ext>
            </a:extLst>
          </p:cNvPr>
          <p:cNvSpPr/>
          <p:nvPr/>
        </p:nvSpPr>
        <p:spPr>
          <a:xfrm>
            <a:off x="769163" y="5537929"/>
            <a:ext cx="3327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stabilization</a:t>
            </a:r>
            <a:endParaRPr lang="en-US" sz="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7DEF3A-EFAD-42A8-955A-B1B0B71F4518}"/>
              </a:ext>
            </a:extLst>
          </p:cNvPr>
          <p:cNvSpPr/>
          <p:nvPr/>
        </p:nvSpPr>
        <p:spPr>
          <a:xfrm>
            <a:off x="81400" y="26557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small experiments</a:t>
            </a:r>
            <a:endParaRPr lang="en-US" sz="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4B80C-B79A-44FB-AE2C-6279DAD6883F}"/>
              </a:ext>
            </a:extLst>
          </p:cNvPr>
          <p:cNvSpPr/>
          <p:nvPr/>
        </p:nvSpPr>
        <p:spPr>
          <a:xfrm>
            <a:off x="865731" y="612185"/>
            <a:ext cx="332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optimization</a:t>
            </a:r>
            <a:endParaRPr lang="en-US" sz="7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425001B-A11D-49D7-B5B3-60D657033C76}"/>
              </a:ext>
            </a:extLst>
          </p:cNvPr>
          <p:cNvCxnSpPr>
            <a:cxnSpLocks/>
            <a:stCxn id="10" idx="29"/>
            <a:endCxn id="20" idx="3"/>
          </p:cNvCxnSpPr>
          <p:nvPr/>
        </p:nvCxnSpPr>
        <p:spPr>
          <a:xfrm rot="10800000" flipH="1">
            <a:off x="3734167" y="1273905"/>
            <a:ext cx="458819" cy="2067502"/>
          </a:xfrm>
          <a:prstGeom prst="curvedConnector5">
            <a:avLst>
              <a:gd name="adj1" fmla="val -104368"/>
              <a:gd name="adj2" fmla="val 51815"/>
              <a:gd name="adj3" fmla="val 189683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E0A27D5-1968-48C3-8B77-0B9C98A6820B}"/>
              </a:ext>
            </a:extLst>
          </p:cNvPr>
          <p:cNvCxnSpPr>
            <a:cxnSpLocks/>
            <a:stCxn id="10" idx="28"/>
            <a:endCxn id="19" idx="2"/>
          </p:cNvCxnSpPr>
          <p:nvPr/>
        </p:nvCxnSpPr>
        <p:spPr>
          <a:xfrm rot="10800000" flipV="1">
            <a:off x="1745028" y="3827888"/>
            <a:ext cx="1995090" cy="151335"/>
          </a:xfrm>
          <a:prstGeom prst="curvedConnector4">
            <a:avLst>
              <a:gd name="adj1" fmla="val 36527"/>
              <a:gd name="adj2" fmla="val 621285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3A87488-1B01-4DD8-B128-4253D0A62C62}"/>
              </a:ext>
            </a:extLst>
          </p:cNvPr>
          <p:cNvCxnSpPr>
            <a:cxnSpLocks/>
            <a:stCxn id="10" idx="27"/>
            <a:endCxn id="18" idx="3"/>
          </p:cNvCxnSpPr>
          <p:nvPr/>
        </p:nvCxnSpPr>
        <p:spPr>
          <a:xfrm rot="10800000" flipH="1" flipV="1">
            <a:off x="3934211" y="4342792"/>
            <a:ext cx="162207" cy="1549080"/>
          </a:xfrm>
          <a:prstGeom prst="curvedConnector5">
            <a:avLst>
              <a:gd name="adj1" fmla="val -277412"/>
              <a:gd name="adj2" fmla="val 43782"/>
              <a:gd name="adj3" fmla="val 240931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B5B2DBF-BA0E-4F74-B415-586A2125FAFC}"/>
              </a:ext>
            </a:extLst>
          </p:cNvPr>
          <p:cNvCxnSpPr>
            <a:cxnSpLocks/>
            <a:stCxn id="10" idx="2"/>
            <a:endCxn id="15" idx="2"/>
          </p:cNvCxnSpPr>
          <p:nvPr/>
        </p:nvCxnSpPr>
        <p:spPr>
          <a:xfrm rot="10800000" flipH="1">
            <a:off x="6593339" y="1246770"/>
            <a:ext cx="685105" cy="714611"/>
          </a:xfrm>
          <a:prstGeom prst="curvedConnector4">
            <a:avLst>
              <a:gd name="adj1" fmla="val -3864"/>
              <a:gd name="adj2" fmla="val 5036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05A69019-386A-47F2-8DFF-A4D52F79481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695683" y="2628468"/>
            <a:ext cx="549186" cy="538244"/>
          </a:xfrm>
          <a:prstGeom prst="curvedConnector3">
            <a:avLst>
              <a:gd name="adj1" fmla="val 21958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4A4FA4-2FA3-4AC0-8ED8-1B939C53D60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669460" y="4458375"/>
            <a:ext cx="1031337" cy="950584"/>
          </a:xfrm>
          <a:prstGeom prst="curvedConnector2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03 0.28472 L 2.70833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-142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31 0.34607 L -2.5E-6 -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565 0.08681 L 2.91667E-6 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6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61 -0.32013 L 1.25767E-16 4.07407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1 -0.38866 L -1.66667E-6 2.22222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-0.00718 L 1.04167E-6 1.48148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74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CEF1D01C-5B98-4901-B044-B7458AC2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-431223"/>
            <a:ext cx="11450782" cy="8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8C002-B20A-436A-B4E4-BFC2C50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lt"/>
              </a:rPr>
              <a:t>SAME APPROACH</a:t>
            </a:r>
          </a:p>
        </p:txBody>
      </p:sp>
    </p:spTree>
    <p:extLst>
      <p:ext uri="{BB962C8B-B14F-4D97-AF65-F5344CB8AC3E}">
        <p14:creationId xmlns:p14="http://schemas.microsoft.com/office/powerpoint/2010/main" val="5041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DCDC6-6F34-404E-B886-566398DE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8" y="1684821"/>
            <a:ext cx="5827603" cy="43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E367A2B-CCCC-4230-AE5B-333FA3D626B1}"/>
              </a:ext>
            </a:extLst>
          </p:cNvPr>
          <p:cNvSpPr txBox="1">
            <a:spLocks/>
          </p:cNvSpPr>
          <p:nvPr/>
        </p:nvSpPr>
        <p:spPr>
          <a:xfrm>
            <a:off x="6546272" y="345548"/>
            <a:ext cx="1787236" cy="133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D4427"/>
                </a:solidFill>
              </a:rPr>
              <a:t>CI</a:t>
            </a:r>
            <a:endParaRPr lang="en-US" sz="6600" b="1" i="1" dirty="0">
              <a:solidFill>
                <a:srgbClr val="7D4427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81DE9A-B05B-41A6-8BAF-0D5C35F95C0E}"/>
              </a:ext>
            </a:extLst>
          </p:cNvPr>
          <p:cNvSpPr/>
          <p:nvPr/>
        </p:nvSpPr>
        <p:spPr>
          <a:xfrm rot="8157392">
            <a:off x="4092420" y="2030345"/>
            <a:ext cx="3400106" cy="1196110"/>
          </a:xfrm>
          <a:prstGeom prst="rightArrow">
            <a:avLst>
              <a:gd name="adj1" fmla="val 26203"/>
              <a:gd name="adj2" fmla="val 73418"/>
            </a:avLst>
          </a:prstGeom>
          <a:solidFill>
            <a:srgbClr val="7D44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CDCE1AAA-24B6-4870-8830-DECAA9D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837" y="0"/>
            <a:ext cx="12582837" cy="84121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04F68-1AE8-41FB-9742-98A76CFFBA86}"/>
              </a:ext>
            </a:extLst>
          </p:cNvPr>
          <p:cNvSpPr/>
          <p:nvPr/>
        </p:nvSpPr>
        <p:spPr>
          <a:xfrm>
            <a:off x="4904509" y="320265"/>
            <a:ext cx="1710726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CI</a:t>
            </a:r>
            <a:endParaRPr lang="en-US" sz="1000" b="1" dirty="0">
              <a:ln w="28575">
                <a:noFill/>
                <a:prstDash val="solid"/>
              </a:ln>
              <a:solidFill>
                <a:srgbClr val="FF0000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C092E-9FCE-42E3-A71C-A4A200E8BE8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615235" y="1105095"/>
            <a:ext cx="2819710" cy="502032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FE95C4-57C0-48D3-98AE-879E5E6B57A5}"/>
              </a:ext>
            </a:extLst>
          </p:cNvPr>
          <p:cNvSpPr/>
          <p:nvPr/>
        </p:nvSpPr>
        <p:spPr>
          <a:xfrm>
            <a:off x="9434945" y="665018"/>
            <a:ext cx="789710" cy="18842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B42C7A-8C7D-46B7-9DE0-3FFC6DF9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55" y="709285"/>
            <a:ext cx="6509689" cy="543943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76017B-BFA3-4AD8-B585-2B71D621B5B3}"/>
              </a:ext>
            </a:extLst>
          </p:cNvPr>
          <p:cNvSpPr/>
          <p:nvPr/>
        </p:nvSpPr>
        <p:spPr>
          <a:xfrm>
            <a:off x="5400024" y="5844570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code</a:t>
            </a:r>
            <a:endParaRPr lang="en-US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ACAEFB9C-C457-4DC5-81DB-0BD133AB8315}"/>
              </a:ext>
            </a:extLst>
          </p:cNvPr>
          <p:cNvCxnSpPr>
            <a:cxnSpLocks/>
            <a:stCxn id="4" idx="1"/>
            <a:endCxn id="23" idx="1"/>
          </p:cNvCxnSpPr>
          <p:nvPr/>
        </p:nvCxnSpPr>
        <p:spPr>
          <a:xfrm rot="10800000">
            <a:off x="5242080" y="5023594"/>
            <a:ext cx="157945" cy="1082587"/>
          </a:xfrm>
          <a:prstGeom prst="curvedConnector3">
            <a:avLst>
              <a:gd name="adj1" fmla="val 341223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D361D-F8A5-4DCC-AF21-15C824D69584}"/>
              </a:ext>
            </a:extLst>
          </p:cNvPr>
          <p:cNvSpPr/>
          <p:nvPr/>
        </p:nvSpPr>
        <p:spPr>
          <a:xfrm>
            <a:off x="5242079" y="4761983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hotswap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6FE83E-6FB0-4F69-B94C-6199DC29F778}"/>
              </a:ext>
            </a:extLst>
          </p:cNvPr>
          <p:cNvSpPr/>
          <p:nvPr/>
        </p:nvSpPr>
        <p:spPr>
          <a:xfrm>
            <a:off x="4994185" y="39197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containers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E76E5-B39F-455E-B146-439193876282}"/>
              </a:ext>
            </a:extLst>
          </p:cNvPr>
          <p:cNvSpPr/>
          <p:nvPr/>
        </p:nvSpPr>
        <p:spPr>
          <a:xfrm>
            <a:off x="5065910" y="313330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generators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B46D-EF98-4205-8C33-62320CAA829E}"/>
              </a:ext>
            </a:extLst>
          </p:cNvPr>
          <p:cNvSpPr/>
          <p:nvPr/>
        </p:nvSpPr>
        <p:spPr>
          <a:xfrm>
            <a:off x="4397456" y="2384114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continuous testing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40B89D-3FF9-40F5-8359-8E49B6AFD051}"/>
              </a:ext>
            </a:extLst>
          </p:cNvPr>
          <p:cNvSpPr/>
          <p:nvPr/>
        </p:nvSpPr>
        <p:spPr>
          <a:xfrm>
            <a:off x="4397456" y="1461655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28DEA70-5409-482B-9AB7-A8C82A416E93}"/>
              </a:ext>
            </a:extLst>
          </p:cNvPr>
          <p:cNvSpPr/>
          <p:nvPr/>
        </p:nvSpPr>
        <p:spPr>
          <a:xfrm>
            <a:off x="4518292" y="432238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Kristen ITC" panose="03050502040202030202" pitchFamily="66" charset="0"/>
              </a:rPr>
              <a:t>pipeline as code</a:t>
            </a:r>
            <a:endParaRPr lang="en-US" dirty="0"/>
          </a:p>
        </p:txBody>
      </p: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5F17CEBF-073C-4A75-B6F1-74C975B7B5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899905" y="5023593"/>
            <a:ext cx="626575" cy="820177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131E09B-0D34-481C-A7A4-1131BBD0E547}"/>
              </a:ext>
            </a:extLst>
          </p:cNvPr>
          <p:cNvCxnSpPr>
            <a:cxnSpLocks/>
            <a:stCxn id="4" idx="1"/>
            <a:endCxn id="24" idx="1"/>
          </p:cNvCxnSpPr>
          <p:nvPr/>
        </p:nvCxnSpPr>
        <p:spPr>
          <a:xfrm rot="10800000">
            <a:off x="4994186" y="4181340"/>
            <a:ext cx="405839" cy="1924841"/>
          </a:xfrm>
          <a:prstGeom prst="curvedConnector3">
            <a:avLst>
              <a:gd name="adj1" fmla="val 296295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D7FC31A-C82D-42E1-8E92-2DAECF27EABA}"/>
              </a:ext>
            </a:extLst>
          </p:cNvPr>
          <p:cNvCxnSpPr>
            <a:stCxn id="4" idx="1"/>
            <a:endCxn id="25" idx="1"/>
          </p:cNvCxnSpPr>
          <p:nvPr/>
        </p:nvCxnSpPr>
        <p:spPr>
          <a:xfrm rot="10800000">
            <a:off x="5065910" y="3394914"/>
            <a:ext cx="334114" cy="2711266"/>
          </a:xfrm>
          <a:prstGeom prst="curvedConnector3">
            <a:avLst>
              <a:gd name="adj1" fmla="val 574792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19">
            <a:extLst>
              <a:ext uri="{FF2B5EF4-FFF2-40B4-BE49-F238E27FC236}">
                <a16:creationId xmlns:a16="http://schemas.microsoft.com/office/drawing/2014/main" id="{58AFC78D-5E5A-4C71-9AB7-EAD5EFD1CA03}"/>
              </a:ext>
            </a:extLst>
          </p:cNvPr>
          <p:cNvCxnSpPr>
            <a:cxnSpLocks/>
          </p:cNvCxnSpPr>
          <p:nvPr/>
        </p:nvCxnSpPr>
        <p:spPr>
          <a:xfrm>
            <a:off x="7035128" y="4137649"/>
            <a:ext cx="1145004" cy="148820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19">
            <a:extLst>
              <a:ext uri="{FF2B5EF4-FFF2-40B4-BE49-F238E27FC236}">
                <a16:creationId xmlns:a16="http://schemas.microsoft.com/office/drawing/2014/main" id="{69F9C926-3220-4D1C-8832-D1D5892D1C5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126089" y="3394914"/>
            <a:ext cx="1713111" cy="200143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19">
            <a:extLst>
              <a:ext uri="{FF2B5EF4-FFF2-40B4-BE49-F238E27FC236}">
                <a16:creationId xmlns:a16="http://schemas.microsoft.com/office/drawing/2014/main" id="{9D683C35-5C0C-4A98-9345-8C99772E7B98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964458" y="2645724"/>
            <a:ext cx="1609033" cy="2283211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19">
            <a:extLst>
              <a:ext uri="{FF2B5EF4-FFF2-40B4-BE49-F238E27FC236}">
                <a16:creationId xmlns:a16="http://schemas.microsoft.com/office/drawing/2014/main" id="{72850AF3-DCA4-4EE6-A060-2891D8FEA7B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261014" y="1723265"/>
            <a:ext cx="2088331" cy="2613208"/>
          </a:xfrm>
          <a:prstGeom prst="curvedConnector2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9">
            <a:extLst>
              <a:ext uri="{FF2B5EF4-FFF2-40B4-BE49-F238E27FC236}">
                <a16:creationId xmlns:a16="http://schemas.microsoft.com/office/drawing/2014/main" id="{9A435DB5-D5E6-450E-BC8A-4685574BEB1B}"/>
              </a:ext>
            </a:extLst>
          </p:cNvPr>
          <p:cNvCxnSpPr>
            <a:cxnSpLocks/>
            <a:stCxn id="4" idx="1"/>
            <a:endCxn id="53" idx="1"/>
          </p:cNvCxnSpPr>
          <p:nvPr/>
        </p:nvCxnSpPr>
        <p:spPr>
          <a:xfrm rot="10800000">
            <a:off x="4518292" y="693848"/>
            <a:ext cx="881732" cy="5412332"/>
          </a:xfrm>
          <a:prstGeom prst="curvedConnector3">
            <a:avLst>
              <a:gd name="adj1" fmla="val 435470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19">
            <a:extLst>
              <a:ext uri="{FF2B5EF4-FFF2-40B4-BE49-F238E27FC236}">
                <a16:creationId xmlns:a16="http://schemas.microsoft.com/office/drawing/2014/main" id="{A1CBCB3C-D45A-4333-A2D0-12EA91CDAB5A}"/>
              </a:ext>
            </a:extLst>
          </p:cNvPr>
          <p:cNvCxnSpPr>
            <a:cxnSpLocks/>
            <a:stCxn id="53" idx="3"/>
            <a:endCxn id="4" idx="3"/>
          </p:cNvCxnSpPr>
          <p:nvPr/>
        </p:nvCxnSpPr>
        <p:spPr>
          <a:xfrm flipH="1">
            <a:off x="6455121" y="693848"/>
            <a:ext cx="1030650" cy="5412332"/>
          </a:xfrm>
          <a:prstGeom prst="curvedConnector3">
            <a:avLst>
              <a:gd name="adj1" fmla="val -324638"/>
            </a:avLst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19">
            <a:extLst>
              <a:ext uri="{FF2B5EF4-FFF2-40B4-BE49-F238E27FC236}">
                <a16:creationId xmlns:a16="http://schemas.microsoft.com/office/drawing/2014/main" id="{D2884BBC-A891-4241-AF4D-A688729374F0}"/>
              </a:ext>
            </a:extLst>
          </p:cNvPr>
          <p:cNvCxnSpPr>
            <a:cxnSpLocks/>
            <a:stCxn id="4" idx="1"/>
            <a:endCxn id="52" idx="1"/>
          </p:cNvCxnSpPr>
          <p:nvPr/>
        </p:nvCxnSpPr>
        <p:spPr>
          <a:xfrm rot="10800000">
            <a:off x="4397456" y="1723266"/>
            <a:ext cx="1002568" cy="4382915"/>
          </a:xfrm>
          <a:prstGeom prst="curvedConnector3">
            <a:avLst>
              <a:gd name="adj1" fmla="val 307976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19">
            <a:extLst>
              <a:ext uri="{FF2B5EF4-FFF2-40B4-BE49-F238E27FC236}">
                <a16:creationId xmlns:a16="http://schemas.microsoft.com/office/drawing/2014/main" id="{03678AEE-D5AE-44B3-833B-6C886DE3A987}"/>
              </a:ext>
            </a:extLst>
          </p:cNvPr>
          <p:cNvCxnSpPr>
            <a:cxnSpLocks/>
            <a:stCxn id="4" idx="1"/>
            <a:endCxn id="50" idx="1"/>
          </p:cNvCxnSpPr>
          <p:nvPr/>
        </p:nvCxnSpPr>
        <p:spPr>
          <a:xfrm rot="10800000">
            <a:off x="4397456" y="2645724"/>
            <a:ext cx="1002568" cy="3460456"/>
          </a:xfrm>
          <a:prstGeom prst="curvedConnector3">
            <a:avLst>
              <a:gd name="adj1" fmla="val 254081"/>
            </a:avLst>
          </a:prstGeom>
          <a:ln w="57150">
            <a:solidFill>
              <a:srgbClr val="7D442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50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10E29F-850A-4526-BE66-4020269779B3}"/>
              </a:ext>
            </a:extLst>
          </p:cNvPr>
          <p:cNvSpPr/>
          <p:nvPr/>
        </p:nvSpPr>
        <p:spPr>
          <a:xfrm>
            <a:off x="4844374" y="737931"/>
            <a:ext cx="5754200" cy="1569660"/>
          </a:xfrm>
          <a:prstGeom prst="rect">
            <a:avLst/>
          </a:prstGeom>
          <a:noFill/>
          <a:effectLst/>
          <a:scene3d>
            <a:camera prst="perspectiveContrastingLeftFacing" fov="5700000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HOTSWAP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4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A50F-0E27-43E6-B5AD-C4AC4A056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3800" dirty="0">
                <a:latin typeface="OCR A Extended" panose="02010509020102010303" pitchFamily="50" charset="0"/>
                <a:cs typeface="Miriam Fixed" panose="020B0509050101010101" pitchFamily="49" charset="-79"/>
              </a:rPr>
              <a:t>Ctrl+F9</a:t>
            </a:r>
          </a:p>
        </p:txBody>
      </p:sp>
    </p:spTree>
    <p:extLst>
      <p:ext uri="{BB962C8B-B14F-4D97-AF65-F5344CB8AC3E}">
        <p14:creationId xmlns:p14="http://schemas.microsoft.com/office/powerpoint/2010/main" val="24145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A8B7-2EFE-4BE5-88BA-14D0F730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56" y="490861"/>
            <a:ext cx="8192888" cy="5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848E9D5-7CD7-4B1A-A00B-8B10E2F4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8064">
            <a:off x="204164" y="293612"/>
            <a:ext cx="3590783" cy="35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2681034" y="1306828"/>
            <a:ext cx="6829931" cy="424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0 cost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1st thing to do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</a:t>
            </a:r>
            <a:endParaRPr lang="en-US" dirty="0">
              <a:latin typeface="Kristen ITC" panose="03050502040202030202" pitchFamily="66" charset="0"/>
            </a:endParaRP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 err="1">
                <a:latin typeface="Kristen ITC" panose="03050502040202030202" pitchFamily="66" charset="0"/>
              </a:rPr>
              <a:t>hotswap</a:t>
            </a:r>
            <a:r>
              <a:rPr lang="en-US" dirty="0">
                <a:latin typeface="Kristen ITC" panose="03050502040202030202" pitchFamily="66" charset="0"/>
              </a:rPr>
              <a:t> the whole day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3965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F8E8-378F-4706-A94A-C4D3CD9E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ED9437-EF9D-43CB-B3FE-97F749098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11E69D-6D33-43C9-A05E-E2CC00ED0BF9}"/>
              </a:ext>
            </a:extLst>
          </p:cNvPr>
          <p:cNvSpPr/>
          <p:nvPr/>
        </p:nvSpPr>
        <p:spPr>
          <a:xfrm>
            <a:off x="2671864" y="2885968"/>
            <a:ext cx="684827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2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8033A60-6D29-46CA-81B9-BFF2A5907AE3}"/>
              </a:ext>
            </a:extLst>
          </p:cNvPr>
          <p:cNvSpPr/>
          <p:nvPr/>
        </p:nvSpPr>
        <p:spPr>
          <a:xfrm>
            <a:off x="1400174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9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07D0B00-0EC3-4B8B-954B-936003E7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87" y="842963"/>
            <a:ext cx="3733800" cy="8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AD1A3E-9970-4F95-B3C3-F352D28C9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2418" y="1079172"/>
            <a:ext cx="2497195" cy="36768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0EBB12-89C5-4D36-8C5E-3B3FD9FA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2" y="5034521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68ECBA-9BF8-4433-8A40-6E3C95D9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99" y="4195762"/>
            <a:ext cx="266223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2932B5-E04F-41D6-8B36-51447A78593A}"/>
              </a:ext>
            </a:extLst>
          </p:cNvPr>
          <p:cNvCxnSpPr>
            <a:cxnSpLocks/>
            <a:endCxn id="2052" idx="2"/>
          </p:cNvCxnSpPr>
          <p:nvPr/>
        </p:nvCxnSpPr>
        <p:spPr>
          <a:xfrm flipH="1" flipV="1">
            <a:off x="3919287" y="1683068"/>
            <a:ext cx="1331369" cy="1079774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BFDC1-89E5-4771-ACE4-C6768CA95371}"/>
              </a:ext>
            </a:extLst>
          </p:cNvPr>
          <p:cNvCxnSpPr>
            <a:cxnSpLocks/>
          </p:cNvCxnSpPr>
          <p:nvPr/>
        </p:nvCxnSpPr>
        <p:spPr>
          <a:xfrm flipV="1">
            <a:off x="7200900" y="1599026"/>
            <a:ext cx="1300163" cy="1063213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9E673CF-4E32-4B46-87BF-9CFC3635E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9249" y="2510068"/>
            <a:ext cx="2324100" cy="15335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459866-7A95-4A6F-9729-73923245F823}"/>
              </a:ext>
            </a:extLst>
          </p:cNvPr>
          <p:cNvCxnSpPr>
            <a:cxnSpLocks/>
          </p:cNvCxnSpPr>
          <p:nvPr/>
        </p:nvCxnSpPr>
        <p:spPr>
          <a:xfrm flipH="1">
            <a:off x="5122870" y="4095159"/>
            <a:ext cx="446657" cy="78647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508C-173C-4411-937E-60F997A80EC9}"/>
              </a:ext>
            </a:extLst>
          </p:cNvPr>
          <p:cNvCxnSpPr>
            <a:cxnSpLocks/>
          </p:cNvCxnSpPr>
          <p:nvPr/>
        </p:nvCxnSpPr>
        <p:spPr>
          <a:xfrm>
            <a:off x="6994566" y="4095159"/>
            <a:ext cx="647852" cy="939362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559A74-A1C0-466F-A6D5-3A10E55AC5BA}"/>
              </a:ext>
            </a:extLst>
          </p:cNvPr>
          <p:cNvSpPr txBox="1"/>
          <p:nvPr/>
        </p:nvSpPr>
        <p:spPr>
          <a:xfrm>
            <a:off x="3026024" y="2128812"/>
            <a:ext cx="137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SAML 2.0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1776B7-8549-4BBD-BF2B-AB55EE727283}"/>
              </a:ext>
            </a:extLst>
          </p:cNvPr>
          <p:cNvSpPr txBox="1"/>
          <p:nvPr/>
        </p:nvSpPr>
        <p:spPr>
          <a:xfrm>
            <a:off x="7877511" y="2128812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S3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9B596C-E842-451E-832D-EF5F18A75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3" y="3292833"/>
            <a:ext cx="1300163" cy="160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850A5-BD5B-4BB0-BB81-BC3C2FABE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65" y="4870594"/>
            <a:ext cx="920944" cy="147229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467318D-143E-4272-8503-C716A0057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" y="2590477"/>
            <a:ext cx="2497195" cy="24971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6B701-7CFA-43D1-838A-98B8DC12532E}"/>
              </a:ext>
            </a:extLst>
          </p:cNvPr>
          <p:cNvCxnSpPr>
            <a:cxnSpLocks/>
          </p:cNvCxnSpPr>
          <p:nvPr/>
        </p:nvCxnSpPr>
        <p:spPr>
          <a:xfrm flipH="1">
            <a:off x="2131751" y="3497886"/>
            <a:ext cx="2882586" cy="34118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A0A13-E576-4B8A-BD85-3096417A52B3}"/>
              </a:ext>
            </a:extLst>
          </p:cNvPr>
          <p:cNvCxnSpPr>
            <a:cxnSpLocks/>
          </p:cNvCxnSpPr>
          <p:nvPr/>
        </p:nvCxnSpPr>
        <p:spPr>
          <a:xfrm flipH="1">
            <a:off x="2806971" y="3839074"/>
            <a:ext cx="2278752" cy="1536836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0A7E5B-ED55-4B03-A314-636DBF9F0E8E}"/>
              </a:ext>
            </a:extLst>
          </p:cNvPr>
          <p:cNvCxnSpPr>
            <a:cxnSpLocks/>
          </p:cNvCxnSpPr>
          <p:nvPr/>
        </p:nvCxnSpPr>
        <p:spPr>
          <a:xfrm>
            <a:off x="7555697" y="3668480"/>
            <a:ext cx="2164566" cy="237858"/>
          </a:xfrm>
          <a:prstGeom prst="straightConnector1">
            <a:avLst/>
          </a:prstGeom>
          <a:ln w="57150">
            <a:solidFill>
              <a:srgbClr val="7D442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756B0A-E1E4-489A-90F3-1AC725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2062162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F0FF8E-82BA-4E9E-8D2D-A5D675E3BA02}"/>
              </a:ext>
            </a:extLst>
          </p:cNvPr>
          <p:cNvSpPr/>
          <p:nvPr/>
        </p:nvSpPr>
        <p:spPr>
          <a:xfrm>
            <a:off x="5398342" y="2644170"/>
            <a:ext cx="13953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7D4427"/>
                </a:solidFill>
                <a:latin typeface="+mj-lt"/>
              </a:rPr>
              <a:t>VS</a:t>
            </a:r>
            <a:endParaRPr lang="en-US" sz="8800" b="1" dirty="0">
              <a:solidFill>
                <a:srgbClr val="7D4427"/>
              </a:solidFill>
              <a:latin typeface="+mj-lt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C2BCFF-DCA5-4681-B7C0-18C04937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2062162"/>
            <a:ext cx="230981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6F6977-70DE-45E6-AEE0-D60E33EA7FE8}"/>
              </a:ext>
            </a:extLst>
          </p:cNvPr>
          <p:cNvSpPr/>
          <p:nvPr/>
        </p:nvSpPr>
        <p:spPr>
          <a:xfrm>
            <a:off x="428626" y="1545938"/>
            <a:ext cx="5391151" cy="4154984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'3'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services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shopify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toxiproxy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-master: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redis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-slave: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redis:alpine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mysql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image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mysql:5.6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99ED1-8A6D-4AF6-B191-D42EE36B42AF}"/>
              </a:ext>
            </a:extLst>
          </p:cNvPr>
          <p:cNvSpPr/>
          <p:nvPr/>
        </p:nvSpPr>
        <p:spPr>
          <a:xfrm>
            <a:off x="6372223" y="428178"/>
            <a:ext cx="5391151" cy="6001643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apps/v1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Deployment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template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spec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    containers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        -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---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apiVersion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v1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kind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Service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metadata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  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2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34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49A8A1B-1EE2-4C54-9E65-33126935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" y="2404192"/>
            <a:ext cx="5415719" cy="221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C87D55B-CB4C-44F0-B052-7DBA2EE5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5" y="2511055"/>
            <a:ext cx="5028572" cy="2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F402AC-854F-486D-8129-07BA633F243B}"/>
              </a:ext>
            </a:extLst>
          </p:cNvPr>
          <p:cNvCxnSpPr>
            <a:cxnSpLocks/>
          </p:cNvCxnSpPr>
          <p:nvPr/>
        </p:nvCxnSpPr>
        <p:spPr>
          <a:xfrm>
            <a:off x="6096000" y="485775"/>
            <a:ext cx="0" cy="585657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8ED6F0B-F637-41A2-AAF4-511F6FBC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2369932"/>
            <a:ext cx="1085373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plugins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com.google.cloud.tools.jib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'1.4.0’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3681816-2CA3-417A-9741-E44602AE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26" y="4488068"/>
            <a:ext cx="10853739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gradlew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jibDockerBuild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--image=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agile-springboot:latest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77AEFABE-36C6-4AD9-AE70-EE12C08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7" y="272355"/>
            <a:ext cx="5095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2CFBAA3-2541-4D26-8E92-8FB70DB72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9" b="98522" l="1524" r="99266">
                        <a14:foregroundMark x1="43115" y1="4839" x2="48533" y2="5108"/>
                        <a14:foregroundMark x1="39729" y1="22043" x2="40293" y2="34140"/>
                        <a14:foregroundMark x1="51467" y1="52823" x2="58352" y2="51747"/>
                        <a14:foregroundMark x1="55530" y1="20161" x2="58578" y2="20968"/>
                        <a14:foregroundMark x1="1524" y1="88844" x2="5135" y2="91532"/>
                        <a14:foregroundMark x1="13939" y1="88306" x2="13939" y2="98522"/>
                        <a14:foregroundMark x1="13939" y1="98522" x2="13939" y2="98522"/>
                        <a14:foregroundMark x1="32449" y1="92742" x2="31208" y2="83737"/>
                        <a14:foregroundMark x1="31208" y1="83737" x2="30135" y2="81855"/>
                        <a14:foregroundMark x1="41479" y1="84274" x2="41253" y2="95833"/>
                        <a14:foregroundMark x1="53781" y1="85215" x2="53668" y2="94624"/>
                        <a14:foregroundMark x1="53668" y1="94624" x2="53668" y2="94624"/>
                        <a14:foregroundMark x1="66704" y1="84677" x2="70655" y2="81048"/>
                        <a14:foregroundMark x1="70655" y1="81048" x2="72968" y2="88575"/>
                        <a14:foregroundMark x1="72968" y1="88575" x2="73138" y2="88575"/>
                        <a14:foregroundMark x1="80982" y1="85215" x2="80982" y2="95565"/>
                        <a14:foregroundMark x1="93397" y1="84677" x2="93284" y2="97446"/>
                        <a14:foregroundMark x1="97517" y1="81855" x2="99266" y2="90188"/>
                        <a14:foregroundMark x1="99266" y1="90188" x2="99266" y2="90188"/>
                        <a14:backgroundMark x1="13939" y1="27688" x2="22009" y2="47177"/>
                        <a14:backgroundMark x1="22009" y1="47177" x2="28725" y2="55645"/>
                        <a14:backgroundMark x1="28725" y1="55645" x2="29402" y2="55914"/>
                        <a14:backgroundMark x1="72291" y1="60618" x2="87980" y2="26747"/>
                        <a14:backgroundMark x1="87980" y1="26747" x2="88149" y2="26344"/>
                        <a14:backgroundMark x1="30023" y1="89113" x2="30023" y2="89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643"/>
          <a:stretch/>
        </p:blipFill>
        <p:spPr bwMode="auto">
          <a:xfrm>
            <a:off x="-1179715" y="567956"/>
            <a:ext cx="5028572" cy="123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61BBD7-EE11-4453-A792-DA58CDE0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91" y="2736502"/>
            <a:ext cx="45549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 $(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minikube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env)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altLang="en-US" sz="28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lang="en-US" altLang="en-US" sz="28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21B5A79-AC0D-4D25-8834-256C4E54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081" y="1166842"/>
            <a:ext cx="641140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skaffold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/v1beta13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Config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\agile-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springboot.yml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\main\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mysql.yml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8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125773" y="965141"/>
            <a:ext cx="10331937" cy="492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fastest orchestrator locally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embedded dependencies if needed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depend on your orchestrator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dependencies      living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don’t block </a:t>
            </a:r>
            <a:r>
              <a:rPr lang="en-US" dirty="0" err="1">
                <a:latin typeface="Kristen ITC" panose="03050502040202030202" pitchFamily="66" charset="0"/>
              </a:rPr>
              <a:t>hotswappin</a:t>
            </a:r>
            <a:r>
              <a:rPr lang="en-US" dirty="0">
                <a:latin typeface="Kristen ITC" panose="03050502040202030202" pitchFamily="66" charset="0"/>
              </a:rPr>
              <a:t>’</a:t>
            </a:r>
            <a:endParaRPr lang="en-US" dirty="0"/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4862946" y="4100945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case&#10;&#10;Description automatically generated">
            <a:extLst>
              <a:ext uri="{FF2B5EF4-FFF2-40B4-BE49-F238E27FC236}">
                <a16:creationId xmlns:a16="http://schemas.microsoft.com/office/drawing/2014/main" id="{204C5EC3-099F-4E7C-833C-659BE70D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09" y="595745"/>
            <a:ext cx="6684382" cy="5666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0D7B57-ACAF-4096-A4C6-A4774F893185}"/>
              </a:ext>
            </a:extLst>
          </p:cNvPr>
          <p:cNvSpPr/>
          <p:nvPr/>
        </p:nvSpPr>
        <p:spPr>
          <a:xfrm rot="20867285">
            <a:off x="2403285" y="2828835"/>
            <a:ext cx="7385431" cy="1200329"/>
          </a:xfrm>
          <a:prstGeom prst="rect">
            <a:avLst/>
          </a:prstGeom>
          <a:solidFill>
            <a:srgbClr val="FFF245"/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</a:rPr>
              <a:t>GENERATORS</a:t>
            </a:r>
            <a:endParaRPr lang="en-US" sz="4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4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3E23397-C34C-4B94-BE02-A1F6671FB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586740"/>
            <a:ext cx="7579360" cy="568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82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92C3C-6109-475E-8E1C-18468A2664D7}"/>
              </a:ext>
            </a:extLst>
          </p:cNvPr>
          <p:cNvSpPr/>
          <p:nvPr/>
        </p:nvSpPr>
        <p:spPr>
          <a:xfrm>
            <a:off x="2310348" y="459662"/>
            <a:ext cx="757130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noFill/>
                  <a:prstDash val="solid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 READING</a:t>
            </a:r>
          </a:p>
        </p:txBody>
      </p:sp>
    </p:spTree>
    <p:extLst>
      <p:ext uri="{BB962C8B-B14F-4D97-AF65-F5344CB8AC3E}">
        <p14:creationId xmlns:p14="http://schemas.microsoft.com/office/powerpoint/2010/main" val="309283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F451E-7268-4663-AE5E-7D0965AE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2756944"/>
            <a:ext cx="3719945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/>
              <a:t>CODE</a:t>
            </a:r>
            <a:endParaRPr lang="en-US" sz="9600" b="1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907318-8D66-4D41-8BFE-79426789B0AD}"/>
              </a:ext>
            </a:extLst>
          </p:cNvPr>
          <p:cNvSpPr txBox="1">
            <a:spLocks/>
          </p:cNvSpPr>
          <p:nvPr/>
        </p:nvSpPr>
        <p:spPr>
          <a:xfrm>
            <a:off x="6324600" y="2756944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/>
              <a:t>DOMAIN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687E49-12BF-4E95-9EBC-5BC624713B1D}"/>
              </a:ext>
            </a:extLst>
          </p:cNvPr>
          <p:cNvSpPr txBox="1">
            <a:spLocks/>
          </p:cNvSpPr>
          <p:nvPr/>
        </p:nvSpPr>
        <p:spPr>
          <a:xfrm>
            <a:off x="4211782" y="2756944"/>
            <a:ext cx="2085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9900" b="1" dirty="0">
                <a:solidFill>
                  <a:srgbClr val="7D4427"/>
                </a:solidFill>
              </a:rPr>
              <a:t>=</a:t>
            </a:r>
            <a:endParaRPr lang="en-US" sz="28700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&#10;&#10;Description automatically generated">
            <a:extLst>
              <a:ext uri="{FF2B5EF4-FFF2-40B4-BE49-F238E27FC236}">
                <a16:creationId xmlns:a16="http://schemas.microsoft.com/office/drawing/2014/main" id="{3870AA7A-9271-460B-AF29-286114586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1464132" y="775241"/>
            <a:ext cx="5155864" cy="241563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C06397D-1E7F-40C1-AC57-BCDEC50E1E27}"/>
              </a:ext>
            </a:extLst>
          </p:cNvPr>
          <p:cNvSpPr txBox="1">
            <a:spLocks/>
          </p:cNvSpPr>
          <p:nvPr/>
        </p:nvSpPr>
        <p:spPr>
          <a:xfrm>
            <a:off x="6096000" y="2266785"/>
            <a:ext cx="54933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 err="1"/>
              <a:t>lombok</a:t>
            </a:r>
            <a:endParaRPr lang="en-US" sz="8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D158C-92FF-4FBE-98F3-DF80F4BF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36" y="3592348"/>
            <a:ext cx="4544264" cy="12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0BB7C-8D99-4F73-93BD-D7847046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2" y="4318078"/>
            <a:ext cx="4107872" cy="10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39F8D5C-91AD-4CA1-8119-EC82712D7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3" y="382012"/>
            <a:ext cx="10681854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DE3C181-4397-4015-9087-701BDE3D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2" y="3808319"/>
            <a:ext cx="10681853" cy="22467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NoArgsConstructor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@Getter @Setter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A0BD18EA-2584-45CE-A930-0FFD1C31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91" y="1905506"/>
            <a:ext cx="11180618" cy="30469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@Mapper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PersonToPersonDTOMapper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@Mapping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D0D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expression 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"java(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 \"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24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person.getLastName</a:t>
            </a:r>
            <a:r>
              <a:rPr lang="en-US" altLang="en-US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())"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personToLegacyPersonDTO</a:t>
            </a:r>
            <a:r>
              <a:rPr lang="en-US" altLang="en-US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lang="en-US" altLang="en-US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7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94B1-989C-4ED0-8223-4AE8148D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224B-B4DC-4998-B1C9-07E95C50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1" y="540405"/>
            <a:ext cx="6832951" cy="338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0794C-7307-4364-B38E-330134C7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10" y="528530"/>
            <a:ext cx="6807550" cy="452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D190-2749-46E2-9F30-82ACF35C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2" y="3963232"/>
            <a:ext cx="5664491" cy="109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816A0-04F4-4F0C-A9F7-ECC568DDD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925" y="3963231"/>
            <a:ext cx="6807550" cy="222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98ABB-3CF6-4B94-87EE-0A1D022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4" y="5108661"/>
            <a:ext cx="4527783" cy="1085906"/>
          </a:xfrm>
          <a:prstGeom prst="rect">
            <a:avLst/>
          </a:prstGeom>
        </p:spPr>
      </p:pic>
      <p:pic>
        <p:nvPicPr>
          <p:cNvPr id="8" name="Picture 7" descr="A picture containing clothing&#10;&#10;Description automatically generated">
            <a:extLst>
              <a:ext uri="{FF2B5EF4-FFF2-40B4-BE49-F238E27FC236}">
                <a16:creationId xmlns:a16="http://schemas.microsoft.com/office/drawing/2014/main" id="{8DC6E455-7985-4900-83FC-4A6FC9068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0"/>
          <a:stretch/>
        </p:blipFill>
        <p:spPr>
          <a:xfrm>
            <a:off x="961223" y="4789101"/>
            <a:ext cx="3366158" cy="24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9C9AC-9D56-4381-9034-9FE77DFE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57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&#10;&#10;Description automatically generated">
            <a:extLst>
              <a:ext uri="{FF2B5EF4-FFF2-40B4-BE49-F238E27FC236}">
                <a16:creationId xmlns:a16="http://schemas.microsoft.com/office/drawing/2014/main" id="{44F378B9-0C8F-4FDA-895F-BEDB33BE4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4"/>
          <a:stretch/>
        </p:blipFill>
        <p:spPr>
          <a:xfrm>
            <a:off x="355768" y="0"/>
            <a:ext cx="4174668" cy="1955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492AA-7FE7-469E-9CEB-8AAED224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8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699571" y="1868965"/>
            <a:ext cx="10792858" cy="3120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read less, write more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application runs from day 1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avoid stuck in re-generating everything</a:t>
            </a:r>
          </a:p>
        </p:txBody>
      </p:sp>
    </p:spTree>
    <p:extLst>
      <p:ext uri="{BB962C8B-B14F-4D97-AF65-F5344CB8AC3E}">
        <p14:creationId xmlns:p14="http://schemas.microsoft.com/office/powerpoint/2010/main" val="22063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585A7A-B2EE-4C8F-979A-A5F5BB91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9" b="98753" l="10000" r="90000">
                        <a14:foregroundMark x1="60667" y1="65904" x2="60222" y2="98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83" y="1605444"/>
            <a:ext cx="4914034" cy="5252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D31CE3-EB42-4F5F-A9FA-0CDA321869E3}"/>
              </a:ext>
            </a:extLst>
          </p:cNvPr>
          <p:cNvSpPr/>
          <p:nvPr/>
        </p:nvSpPr>
        <p:spPr>
          <a:xfrm>
            <a:off x="1822191" y="1143779"/>
            <a:ext cx="8547618" cy="571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prstTxWarp prst="textArchUp">
              <a:avLst>
                <a:gd name="adj" fmla="val 10786662"/>
              </a:avLst>
            </a:prstTxWarp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CONTINUOUS TESTING</a:t>
            </a:r>
          </a:p>
        </p:txBody>
      </p:sp>
    </p:spTree>
    <p:extLst>
      <p:ext uri="{BB962C8B-B14F-4D97-AF65-F5344CB8AC3E}">
        <p14:creationId xmlns:p14="http://schemas.microsoft.com/office/powerpoint/2010/main" val="114491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F9C497-F19D-4881-8C4C-B82673F09E66}"/>
              </a:ext>
            </a:extLst>
          </p:cNvPr>
          <p:cNvCxnSpPr/>
          <p:nvPr/>
        </p:nvCxnSpPr>
        <p:spPr>
          <a:xfrm>
            <a:off x="5140036" y="2466109"/>
            <a:ext cx="225829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E112EF-5D69-4D4C-9008-2CBCB212C696}"/>
              </a:ext>
            </a:extLst>
          </p:cNvPr>
          <p:cNvCxnSpPr>
            <a:cxnSpLocks/>
          </p:cNvCxnSpPr>
          <p:nvPr/>
        </p:nvCxnSpPr>
        <p:spPr>
          <a:xfrm>
            <a:off x="4010890" y="4294909"/>
            <a:ext cx="4495801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E8BB628D-B941-480B-A635-7A7222687C96}"/>
              </a:ext>
            </a:extLst>
          </p:cNvPr>
          <p:cNvSpPr txBox="1">
            <a:spLocks/>
          </p:cNvSpPr>
          <p:nvPr/>
        </p:nvSpPr>
        <p:spPr>
          <a:xfrm>
            <a:off x="3151909" y="4484237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/>
              <a:t>UNIT</a:t>
            </a:r>
            <a:endParaRPr lang="en-US" sz="11500" b="1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192366B-E3FB-40A2-BF6F-0D07D2FAA44C}"/>
              </a:ext>
            </a:extLst>
          </p:cNvPr>
          <p:cNvSpPr txBox="1">
            <a:spLocks/>
          </p:cNvSpPr>
          <p:nvPr/>
        </p:nvSpPr>
        <p:spPr>
          <a:xfrm>
            <a:off x="3203863" y="2819374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INTEGRATION</a:t>
            </a:r>
            <a:endParaRPr lang="en-US" sz="11500" b="1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B396438-1517-4750-9032-1FACF168DE86}"/>
              </a:ext>
            </a:extLst>
          </p:cNvPr>
          <p:cNvSpPr txBox="1">
            <a:spLocks/>
          </p:cNvSpPr>
          <p:nvPr/>
        </p:nvSpPr>
        <p:spPr>
          <a:xfrm>
            <a:off x="3193472" y="1365755"/>
            <a:ext cx="6130636" cy="1380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END-TO-END</a:t>
            </a:r>
            <a:endParaRPr lang="en-US" sz="11500" b="1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FF50005-241F-44FC-9976-8F584835DF82}"/>
              </a:ext>
            </a:extLst>
          </p:cNvPr>
          <p:cNvSpPr/>
          <p:nvPr/>
        </p:nvSpPr>
        <p:spPr>
          <a:xfrm>
            <a:off x="2909455" y="581891"/>
            <a:ext cx="6664036" cy="5472545"/>
          </a:xfrm>
          <a:prstGeom prst="triangl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4994563" y="272463"/>
            <a:ext cx="2549236" cy="1380849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D4427"/>
                </a:solidFill>
              </a:rPr>
              <a:t>MANUAL</a:t>
            </a:r>
            <a:endParaRPr lang="en-US" b="1" dirty="0">
              <a:solidFill>
                <a:srgbClr val="7D44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7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FC3762-31F2-42FE-A3D1-A07D53F7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2" y="-96982"/>
            <a:ext cx="12413673" cy="7051964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90A83CB-D236-4F0C-806C-76D92E502C6C}"/>
              </a:ext>
            </a:extLst>
          </p:cNvPr>
          <p:cNvSpPr/>
          <p:nvPr/>
        </p:nvSpPr>
        <p:spPr>
          <a:xfrm>
            <a:off x="6975765" y="616946"/>
            <a:ext cx="3706088" cy="3269256"/>
          </a:xfrm>
          <a:prstGeom prst="triangle">
            <a:avLst>
              <a:gd name="adj" fmla="val 50000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9F225-9D99-48B1-909A-52B30D9BE91C}"/>
              </a:ext>
            </a:extLst>
          </p:cNvPr>
          <p:cNvSpPr/>
          <p:nvPr/>
        </p:nvSpPr>
        <p:spPr>
          <a:xfrm>
            <a:off x="7052883" y="401782"/>
            <a:ext cx="3706088" cy="1733982"/>
          </a:xfrm>
          <a:prstGeom prst="cloud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D4427"/>
                </a:solidFill>
                <a:latin typeface="Kristen ITC" panose="03050502040202030202" pitchFamily="66" charset="0"/>
              </a:rPr>
              <a:t>MANUAL</a:t>
            </a:r>
            <a:endParaRPr lang="en-US" b="1" dirty="0">
              <a:solidFill>
                <a:srgbClr val="7D4427"/>
              </a:solidFill>
              <a:latin typeface="Kristen ITC" panose="03050502040202030202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E00E76-2496-4E58-9EA1-99A5F811757A}"/>
              </a:ext>
            </a:extLst>
          </p:cNvPr>
          <p:cNvSpPr/>
          <p:nvPr/>
        </p:nvSpPr>
        <p:spPr>
          <a:xfrm>
            <a:off x="7630404" y="2830509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Kristen ITC" panose="03050502040202030202" pitchFamily="66" charset="0"/>
              </a:rPr>
              <a:t>END-TO-END</a:t>
            </a:r>
            <a:endParaRPr lang="en-US" sz="1200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96B10C-0C09-41C5-B93F-DA68A52B13CB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291932" y="2715491"/>
            <a:ext cx="4107882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>
            <a:extLst>
              <a:ext uri="{FF2B5EF4-FFF2-40B4-BE49-F238E27FC236}">
                <a16:creationId xmlns:a16="http://schemas.microsoft.com/office/drawing/2014/main" id="{B1AC9C80-73C3-49C9-B6C5-0447D90B37C3}"/>
              </a:ext>
            </a:extLst>
          </p:cNvPr>
          <p:cNvSpPr/>
          <p:nvPr/>
        </p:nvSpPr>
        <p:spPr>
          <a:xfrm>
            <a:off x="831273" y="1371600"/>
            <a:ext cx="5029200" cy="2687782"/>
          </a:xfrm>
          <a:prstGeom prst="trapezoid">
            <a:avLst>
              <a:gd name="adj" fmla="val 34278"/>
            </a:avLst>
          </a:prstGeom>
          <a:noFill/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23183-DB67-4FA7-B710-B513D58BF445}"/>
              </a:ext>
            </a:extLst>
          </p:cNvPr>
          <p:cNvSpPr/>
          <p:nvPr/>
        </p:nvSpPr>
        <p:spPr>
          <a:xfrm>
            <a:off x="2262082" y="2899214"/>
            <a:ext cx="2167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UNIT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66B9E-72E9-4BE4-8FBF-E0432D248B26}"/>
              </a:ext>
            </a:extLst>
          </p:cNvPr>
          <p:cNvSpPr/>
          <p:nvPr/>
        </p:nvSpPr>
        <p:spPr>
          <a:xfrm>
            <a:off x="1802821" y="1782005"/>
            <a:ext cx="30861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risten ITC" panose="03050502040202030202" pitchFamily="66" charset="0"/>
              </a:rPr>
              <a:t>INTEGRATION</a:t>
            </a:r>
            <a:endParaRPr lang="en-US" sz="11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65B5E0-3F5D-45AA-A332-533E1368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08" y="4349435"/>
            <a:ext cx="19163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B418362-4F87-4854-B70F-7F88488C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1966" y="4349434"/>
            <a:ext cx="1882064" cy="20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F551750-F738-42B5-91E4-795EFAAB2D2F}"/>
              </a:ext>
            </a:extLst>
          </p:cNvPr>
          <p:cNvSpPr/>
          <p:nvPr/>
        </p:nvSpPr>
        <p:spPr>
          <a:xfrm>
            <a:off x="2057190" y="5532888"/>
            <a:ext cx="18053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DEV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5EC42-CFF5-47FE-8A09-750683BB7A7E}"/>
              </a:ext>
            </a:extLst>
          </p:cNvPr>
          <p:cNvSpPr/>
          <p:nvPr/>
        </p:nvSpPr>
        <p:spPr>
          <a:xfrm>
            <a:off x="8123327" y="5532888"/>
            <a:ext cx="14109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risten ITC" panose="03050502040202030202" pitchFamily="66" charset="0"/>
              </a:rPr>
              <a:t>QA</a:t>
            </a:r>
            <a:endParaRPr lang="en-US" sz="24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311AC1E-11BF-4D3C-A11C-EB56F30C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785"/>
          <a:stretch/>
        </p:blipFill>
        <p:spPr>
          <a:xfrm>
            <a:off x="1467373" y="1068637"/>
            <a:ext cx="9755684" cy="578936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859D861-5DD1-47A4-BA23-16E0B8BE6CE6}"/>
              </a:ext>
            </a:extLst>
          </p:cNvPr>
          <p:cNvSpPr txBox="1">
            <a:spLocks/>
          </p:cNvSpPr>
          <p:nvPr/>
        </p:nvSpPr>
        <p:spPr>
          <a:xfrm>
            <a:off x="2105307" y="4847795"/>
            <a:ext cx="208110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JUnit</a:t>
            </a:r>
            <a:endParaRPr lang="en-US" sz="11500" b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D7CFB18-E6B1-45CA-AC9B-4EF016CB9A10}"/>
              </a:ext>
            </a:extLst>
          </p:cNvPr>
          <p:cNvSpPr txBox="1">
            <a:spLocks/>
          </p:cNvSpPr>
          <p:nvPr/>
        </p:nvSpPr>
        <p:spPr>
          <a:xfrm>
            <a:off x="8220207" y="4484358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Selenium</a:t>
            </a:r>
            <a:endParaRPr lang="en-US" sz="11500" b="1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62385D-5382-4E74-A606-62EA5C240007}"/>
              </a:ext>
            </a:extLst>
          </p:cNvPr>
          <p:cNvSpPr txBox="1">
            <a:spLocks/>
          </p:cNvSpPr>
          <p:nvPr/>
        </p:nvSpPr>
        <p:spPr>
          <a:xfrm>
            <a:off x="6903067" y="557484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JMeter</a:t>
            </a:r>
            <a:endParaRPr lang="en-US" sz="11500" b="1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0331BCA-7A9C-429D-8DB3-F3002F299FC2}"/>
              </a:ext>
            </a:extLst>
          </p:cNvPr>
          <p:cNvSpPr txBox="1">
            <a:spLocks/>
          </p:cNvSpPr>
          <p:nvPr/>
        </p:nvSpPr>
        <p:spPr>
          <a:xfrm>
            <a:off x="2862047" y="5659467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Gatling</a:t>
            </a:r>
            <a:endParaRPr lang="en-US" sz="11500" b="1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20592-3C8E-4159-9A88-BFF8ED60A18C}"/>
              </a:ext>
            </a:extLst>
          </p:cNvPr>
          <p:cNvSpPr txBox="1">
            <a:spLocks/>
          </p:cNvSpPr>
          <p:nvPr/>
        </p:nvSpPr>
        <p:spPr>
          <a:xfrm>
            <a:off x="1178539" y="5659467"/>
            <a:ext cx="198189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PyTest</a:t>
            </a:r>
            <a:endParaRPr lang="en-US" sz="11500" b="1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42945DFB-7004-426F-BEEC-B8D38BF3E141}"/>
              </a:ext>
            </a:extLst>
          </p:cNvPr>
          <p:cNvSpPr txBox="1">
            <a:spLocks/>
          </p:cNvSpPr>
          <p:nvPr/>
        </p:nvSpPr>
        <p:spPr>
          <a:xfrm>
            <a:off x="3460880" y="4437419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Grinder</a:t>
            </a:r>
            <a:endParaRPr lang="en-US" sz="11500" b="1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A10E4AB-257C-4CE4-B933-E0E63394FFA1}"/>
              </a:ext>
            </a:extLst>
          </p:cNvPr>
          <p:cNvSpPr txBox="1">
            <a:spLocks/>
          </p:cNvSpPr>
          <p:nvPr/>
        </p:nvSpPr>
        <p:spPr>
          <a:xfrm>
            <a:off x="5632371" y="4207671"/>
            <a:ext cx="3233953" cy="1101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Mocha</a:t>
            </a:r>
            <a:endParaRPr lang="en-US" sz="11500" b="1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E6539C-C690-4B7F-98F1-003593E13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30844" r="15166" b="31794"/>
          <a:stretch/>
        </p:blipFill>
        <p:spPr bwMode="auto">
          <a:xfrm>
            <a:off x="4134997" y="2342592"/>
            <a:ext cx="3922006" cy="10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B6B43-FE09-451B-AC59-C7D0E419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07" y="1074509"/>
            <a:ext cx="11398786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HttpRequest.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newBuilder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"http://localhost:8080/person/1"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.timeout(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.header(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"application/json"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.build()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HTTP_CLIENT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getPersonRequest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AS_STRING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getPersonResponse.statusCode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getPersonResponse.body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().contains(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49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5BD46E-5417-4CF6-89C4-1655F6ACC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16" y="612844"/>
            <a:ext cx="9128167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concurrency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20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hold-for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2m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/test/java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final-stats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console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passfail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avg-rt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&gt;50ms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p99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&gt;120ms for 5s,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- fail of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testGetLegacyPerson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&gt;50% for 10s, stop as failed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compile-target-java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11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7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35D19-DD26-40C6-8A30-55E2C99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" y="244154"/>
            <a:ext cx="12186276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1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21179" y="1386444"/>
            <a:ext cx="9749641" cy="408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same review for all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use common language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re-use test cases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cheap high-level tests</a:t>
            </a:r>
          </a:p>
        </p:txBody>
      </p:sp>
    </p:spTree>
    <p:extLst>
      <p:ext uri="{BB962C8B-B14F-4D97-AF65-F5344CB8AC3E}">
        <p14:creationId xmlns:p14="http://schemas.microsoft.com/office/powerpoint/2010/main" val="1096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E0E1A-6ECB-457A-A1C4-87CDE0649777}"/>
              </a:ext>
            </a:extLst>
          </p:cNvPr>
          <p:cNvSpPr/>
          <p:nvPr/>
        </p:nvSpPr>
        <p:spPr>
          <a:xfrm>
            <a:off x="3435695" y="2640764"/>
            <a:ext cx="7541295" cy="923330"/>
          </a:xfrm>
          <a:prstGeom prst="rect">
            <a:avLst/>
          </a:prstGeom>
          <a:noFill/>
          <a:scene3d>
            <a:camera prst="perspectiveRight" fov="4800000">
              <a:rot lat="0" lon="198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LIVING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3797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BA7CFC2-A603-45DA-8E89-1367D2C5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25" y="1228397"/>
            <a:ext cx="10267950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Feature that determines whether generator will automatically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underlying output target that is NOT owned by the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generator.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If disabled, calling application has to separately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close the underlying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and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Writer}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instances used to create the generator. If enabled,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will handle closing, as long as generator itself gets closed: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this happens when end-of-input is encountered, or generator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is closed by a call to {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@link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JsonGenerator#close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77B76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Feature is enabled by default.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AUTO_CLOSE_TARGET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76F65A69-9913-4755-A6A3-3E9C7A28F178}"/>
              </a:ext>
            </a:extLst>
          </p:cNvPr>
          <p:cNvSpPr/>
          <p:nvPr/>
        </p:nvSpPr>
        <p:spPr>
          <a:xfrm>
            <a:off x="2659856" y="357187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879187-3D10-4995-8C0E-EC2026B2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9720" cy="1646555"/>
          </a:xfrm>
        </p:spPr>
        <p:txBody>
          <a:bodyPr>
            <a:normAutofit/>
          </a:bodyPr>
          <a:lstStyle/>
          <a:p>
            <a:pPr algn="ctr"/>
            <a:br>
              <a:rPr lang="en-US" b="1" dirty="0"/>
            </a:br>
            <a:r>
              <a:rPr lang="en-US" sz="2400" b="1" i="1" dirty="0"/>
              <a:t>(… at that time)</a:t>
            </a:r>
            <a:endParaRPr lang="en-US" b="1" dirty="0"/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468BF455-1C5A-49BA-B6BC-9E715DA5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1" t="-4953" r="-5068" b="-7278"/>
          <a:stretch/>
        </p:blipFill>
        <p:spPr>
          <a:xfrm rot="20313322">
            <a:off x="1367296" y="2146605"/>
            <a:ext cx="3187678" cy="3007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65100" sx="107000" sy="107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D86F7B3-E052-4751-B712-E254B03ED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t="-1836" r="-2382" b="-4073"/>
          <a:stretch/>
        </p:blipFill>
        <p:spPr>
          <a:xfrm rot="978568">
            <a:off x="7558135" y="2090881"/>
            <a:ext cx="3506721" cy="3454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190500" sx="105000" sy="105000" algn="tl" rotWithShape="0">
              <a:srgbClr val="000000">
                <a:alpha val="92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ED9684D4-3276-485A-8CC7-FED9037F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335">
            <a:off x="4176021" y="3125584"/>
            <a:ext cx="3784076" cy="2734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54000" sx="105000" sy="105000" algn="tl" rotWithShape="0">
              <a:srgbClr val="000000">
                <a:alpha val="8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FD44BB-C3D2-4FB2-8DC6-99703F0F96AB}"/>
              </a:ext>
            </a:extLst>
          </p:cNvPr>
          <p:cNvSpPr/>
          <p:nvPr/>
        </p:nvSpPr>
        <p:spPr>
          <a:xfrm>
            <a:off x="4065764" y="265072"/>
            <a:ext cx="40604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4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12A5-0FBA-40EF-96A8-51917C0F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DC6AA-5B2E-45D9-86E5-8DE3C6CA6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9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93C44-0084-46C3-92B1-1CD4AB45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838" y="347576"/>
            <a:ext cx="1256723" cy="10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D27239-C233-48F7-8B1F-E16937DEA3FF}"/>
              </a:ext>
            </a:extLst>
          </p:cNvPr>
          <p:cNvSpPr/>
          <p:nvPr/>
        </p:nvSpPr>
        <p:spPr>
          <a:xfrm>
            <a:off x="4127156" y="234778"/>
            <a:ext cx="7688792" cy="57832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39E01CF-4CB0-4E62-8562-45D787C0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0" y="482127"/>
            <a:ext cx="1493534" cy="14935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E839-7ACC-4D30-903E-A6FF325CFB27}"/>
              </a:ext>
            </a:extLst>
          </p:cNvPr>
          <p:cNvSpPr/>
          <p:nvPr/>
        </p:nvSpPr>
        <p:spPr>
          <a:xfrm>
            <a:off x="4559643" y="974007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A7859-8CF6-4DFD-955F-8B9C5A3ED545}"/>
              </a:ext>
            </a:extLst>
          </p:cNvPr>
          <p:cNvCxnSpPr>
            <a:cxnSpLocks/>
            <a:stCxn id="7" idx="6"/>
            <a:endCxn id="6" idx="1"/>
          </p:cNvCxnSpPr>
          <p:nvPr/>
        </p:nvCxnSpPr>
        <p:spPr>
          <a:xfrm flipV="1">
            <a:off x="5078627" y="1228894"/>
            <a:ext cx="505643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6D68CA-D642-4397-B5F2-9C3114AD265B}"/>
              </a:ext>
            </a:extLst>
          </p:cNvPr>
          <p:cNvSpPr txBox="1"/>
          <p:nvPr/>
        </p:nvSpPr>
        <p:spPr>
          <a:xfrm>
            <a:off x="4316465" y="1889170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DE26-9424-432C-8DCF-A770F62BC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" y="2430493"/>
            <a:ext cx="1571625" cy="157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A0ACA6-336B-4CF2-9E0E-8760058E5C96}"/>
              </a:ext>
            </a:extLst>
          </p:cNvPr>
          <p:cNvSpPr txBox="1"/>
          <p:nvPr/>
        </p:nvSpPr>
        <p:spPr>
          <a:xfrm>
            <a:off x="1000777" y="4194362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Cucumber</a:t>
            </a:r>
          </a:p>
        </p:txBody>
      </p: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02EB4A2-EB82-416D-8277-8E573D15C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6358" l="6908" r="96711">
                        <a14:foregroundMark x1="46711" y1="43709" x2="41447" y2="71854"/>
                        <a14:foregroundMark x1="41447" y1="71854" x2="18092" y2="57616"/>
                        <a14:foregroundMark x1="18092" y1="57616" x2="6908" y2="34768"/>
                        <a14:foregroundMark x1="35526" y1="45033" x2="31579" y2="54636"/>
                        <a14:foregroundMark x1="42763" y1="89073" x2="69408" y2="91060"/>
                        <a14:foregroundMark x1="69408" y1="91060" x2="89145" y2="73841"/>
                        <a14:foregroundMark x1="89145" y1="73841" x2="89145" y2="47020"/>
                        <a14:foregroundMark x1="89145" y1="47020" x2="87500" y2="41722"/>
                        <a14:foregroundMark x1="75000" y1="10927" x2="68750" y2="9934"/>
                        <a14:foregroundMark x1="46711" y1="24834" x2="47697" y2="30132"/>
                        <a14:foregroundMark x1="52632" y1="28146" x2="44408" y2="45364"/>
                        <a14:foregroundMark x1="45395" y1="37748" x2="45395" y2="36424"/>
                        <a14:foregroundMark x1="43750" y1="31788" x2="43092" y2="31126"/>
                        <a14:foregroundMark x1="42434" y1="33775" x2="42434" y2="35762"/>
                        <a14:foregroundMark x1="42434" y1="36755" x2="42105" y2="38079"/>
                        <a14:foregroundMark x1="48355" y1="39735" x2="49013" y2="39735"/>
                        <a14:foregroundMark x1="49671" y1="39735" x2="50658" y2="39735"/>
                        <a14:foregroundMark x1="51974" y1="40728" x2="52303" y2="40066"/>
                        <a14:foregroundMark x1="52632" y1="39735" x2="52632" y2="39735"/>
                        <a14:foregroundMark x1="52303" y1="42053" x2="52303" y2="43046"/>
                        <a14:foregroundMark x1="53947" y1="46689" x2="53947" y2="46689"/>
                        <a14:foregroundMark x1="52632" y1="47351" x2="52632" y2="47351"/>
                        <a14:foregroundMark x1="52303" y1="47351" x2="52303" y2="47020"/>
                        <a14:foregroundMark x1="52632" y1="46358" x2="52632" y2="46358"/>
                        <a14:foregroundMark x1="51974" y1="49007" x2="51974" y2="50331"/>
                        <a14:foregroundMark x1="63158" y1="68543" x2="63158" y2="69205"/>
                        <a14:foregroundMark x1="63158" y1="69205" x2="63158" y2="69205"/>
                        <a14:foregroundMark x1="63158" y1="69868" x2="63158" y2="70199"/>
                        <a14:foregroundMark x1="55263" y1="73841" x2="54605" y2="74834"/>
                        <a14:foregroundMark x1="50329" y1="78146" x2="49013" y2="78808"/>
                        <a14:foregroundMark x1="48026" y1="80132" x2="47697" y2="80132"/>
                        <a14:foregroundMark x1="47368" y1="81126" x2="47368" y2="81126"/>
                        <a14:foregroundMark x1="46711" y1="81126" x2="45724" y2="79801"/>
                        <a14:foregroundMark x1="45395" y1="79470" x2="45395" y2="79470"/>
                        <a14:foregroundMark x1="46382" y1="80795" x2="47368" y2="82450"/>
                        <a14:foregroundMark x1="48026" y1="82781" x2="48355" y2="83775"/>
                        <a14:foregroundMark x1="51316" y1="84768" x2="52303" y2="84437"/>
                        <a14:foregroundMark x1="53618" y1="84437" x2="54276" y2="84437"/>
                        <a14:foregroundMark x1="55592" y1="85430" x2="59211" y2="86093"/>
                        <a14:foregroundMark x1="63487" y1="86755" x2="66118" y2="86755"/>
                        <a14:foregroundMark x1="70066" y1="85430" x2="75329" y2="83444"/>
                        <a14:foregroundMark x1="78947" y1="81457" x2="84211" y2="74172"/>
                        <a14:foregroundMark x1="76316" y1="81457" x2="84868" y2="60265"/>
                        <a14:foregroundMark x1="85855" y1="69205" x2="79934" y2="42053"/>
                        <a14:foregroundMark x1="79934" y1="40728" x2="78289" y2="40066"/>
                        <a14:foregroundMark x1="77303" y1="39404" x2="77303" y2="39404"/>
                        <a14:foregroundMark x1="78289" y1="40728" x2="81908" y2="46689"/>
                        <a14:foregroundMark x1="83224" y1="49338" x2="84211" y2="58609"/>
                        <a14:foregroundMark x1="84211" y1="52649" x2="85197" y2="62914"/>
                        <a14:foregroundMark x1="72697" y1="69205" x2="74342" y2="60596"/>
                        <a14:foregroundMark x1="72368" y1="62583" x2="57895" y2="71523"/>
                        <a14:foregroundMark x1="38816" y1="56291" x2="38816" y2="51325"/>
                        <a14:foregroundMark x1="40789" y1="54636" x2="39803" y2="55629"/>
                        <a14:foregroundMark x1="43092" y1="47351" x2="37500" y2="65563"/>
                        <a14:foregroundMark x1="42763" y1="52649" x2="37829" y2="64901"/>
                        <a14:foregroundMark x1="43750" y1="52318" x2="38158" y2="67550"/>
                        <a14:foregroundMark x1="42763" y1="83775" x2="31908" y2="76490"/>
                        <a14:foregroundMark x1="33553" y1="81126" x2="35197" y2="85762"/>
                        <a14:foregroundMark x1="36513" y1="85762" x2="31908" y2="53974"/>
                        <a14:foregroundMark x1="31908" y1="53974" x2="31908" y2="53974"/>
                        <a14:foregroundMark x1="33224" y1="47682" x2="40789" y2="39073"/>
                        <a14:foregroundMark x1="43421" y1="85762" x2="35855" y2="79470"/>
                        <a14:foregroundMark x1="38487" y1="83775" x2="42434" y2="87748"/>
                        <a14:foregroundMark x1="57895" y1="92053" x2="68092" y2="96358"/>
                        <a14:foregroundMark x1="54276" y1="93377" x2="75329" y2="88411"/>
                        <a14:foregroundMark x1="75000" y1="91391" x2="92434" y2="75166"/>
                        <a14:foregroundMark x1="94079" y1="78146" x2="94079" y2="84437"/>
                        <a14:foregroundMark x1="86184" y1="96358" x2="84868" y2="96358"/>
                        <a14:foregroundMark x1="97368" y1="91391" x2="97039" y2="76159"/>
                        <a14:foregroundMark x1="71053" y1="7285" x2="63487" y2="4305"/>
                        <a14:foregroundMark x1="67763" y1="4636" x2="64145" y2="2649"/>
                        <a14:foregroundMark x1="65789" y1="24172" x2="65789" y2="19868"/>
                        <a14:backgroundMark x1="18421" y1="17550" x2="15789" y2="13576"/>
                        <a14:backgroundMark x1="17105" y1="86424" x2="15132" y2="87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79" y="3777747"/>
            <a:ext cx="1503425" cy="14935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C1671F-0208-439E-82EA-3F2ABECB0DBF}"/>
              </a:ext>
            </a:extLst>
          </p:cNvPr>
          <p:cNvSpPr/>
          <p:nvPr/>
        </p:nvSpPr>
        <p:spPr>
          <a:xfrm>
            <a:off x="4595214" y="4339174"/>
            <a:ext cx="518984" cy="509775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4FC20-357D-4100-A3ED-D6BB55BCA91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114198" y="4594062"/>
            <a:ext cx="463985" cy="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30F86E-4771-4301-9DDC-B009101A4DCF}"/>
              </a:ext>
            </a:extLst>
          </p:cNvPr>
          <p:cNvSpPr txBox="1"/>
          <p:nvPr/>
        </p:nvSpPr>
        <p:spPr>
          <a:xfrm>
            <a:off x="4338427" y="4791127"/>
            <a:ext cx="100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4EC3BD-D584-411A-87E5-173374D2B7CF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6326092" y="1975661"/>
            <a:ext cx="4945" cy="180208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314FE0-B28B-4748-93D3-9BBDADE7022D}"/>
              </a:ext>
            </a:extLst>
          </p:cNvPr>
          <p:cNvSpPr txBox="1"/>
          <p:nvPr/>
        </p:nvSpPr>
        <p:spPr>
          <a:xfrm>
            <a:off x="5495460" y="5271280"/>
            <a:ext cx="181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Toxiproxy</a:t>
            </a:r>
            <a:endParaRPr lang="en-US" sz="3200" b="1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DC854C03-7CC3-4B22-913D-A6E914CA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5" y="2886548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965964D-41D0-44A6-A5DE-B4B8939D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66" y="388637"/>
            <a:ext cx="2344053" cy="23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5865651-0D41-46BA-B1BB-F3B8F9F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604" y="4511294"/>
            <a:ext cx="1331369" cy="11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A9B909-E579-4CC9-8E21-713DD9500D9F}"/>
              </a:ext>
            </a:extLst>
          </p:cNvPr>
          <p:cNvCxnSpPr>
            <a:cxnSpLocks/>
          </p:cNvCxnSpPr>
          <p:nvPr/>
        </p:nvCxnSpPr>
        <p:spPr>
          <a:xfrm flipV="1">
            <a:off x="7152782" y="1739803"/>
            <a:ext cx="1526805" cy="2262315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5ACD3B-056F-4F3A-A505-B699C5514BA8}"/>
              </a:ext>
            </a:extLst>
          </p:cNvPr>
          <p:cNvCxnSpPr>
            <a:cxnSpLocks/>
          </p:cNvCxnSpPr>
          <p:nvPr/>
        </p:nvCxnSpPr>
        <p:spPr>
          <a:xfrm flipV="1">
            <a:off x="7258512" y="3458772"/>
            <a:ext cx="1403574" cy="893776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CDB594-59BF-4A7F-990A-36D4FED9CA18}"/>
              </a:ext>
            </a:extLst>
          </p:cNvPr>
          <p:cNvCxnSpPr>
            <a:cxnSpLocks/>
          </p:cNvCxnSpPr>
          <p:nvPr/>
        </p:nvCxnSpPr>
        <p:spPr>
          <a:xfrm>
            <a:off x="7258512" y="4779137"/>
            <a:ext cx="1421075" cy="304379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FF4BEB-FBC0-411F-A799-9A5E2F274A8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00986" y="1228895"/>
            <a:ext cx="1858657" cy="1503795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CA3D99-50C1-4AEC-BBBA-DFC3245D950E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746148" y="3216306"/>
            <a:ext cx="1849066" cy="1377756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80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05C6B8-9F7E-4DD9-9132-4F207163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34" y="1843950"/>
            <a:ext cx="10836731" cy="3170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Storage availability scenarios for user service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Read-only mode without MySQL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'MySQL' is down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user 'u-12345abde234' is requested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the user with id 'u-12345abde234' is returned from 'Redis'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34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582246" y="1924279"/>
            <a:ext cx="11027508" cy="300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traditional documentation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BDD is not just for e2e tests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“better design” over any documentation</a:t>
            </a:r>
          </a:p>
          <a:p>
            <a:pPr marL="571500" indent="-5715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2AF59-8D25-45FC-8031-7A24AF7BE30E}"/>
              </a:ext>
            </a:extLst>
          </p:cNvPr>
          <p:cNvSpPr/>
          <p:nvPr/>
        </p:nvSpPr>
        <p:spPr>
          <a:xfrm>
            <a:off x="858937" y="1893522"/>
            <a:ext cx="5575565" cy="41643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PIPELINE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27B3-C840-49AF-AE2F-A36969EA0C2B}"/>
              </a:ext>
            </a:extLst>
          </p:cNvPr>
          <p:cNvSpPr/>
          <p:nvPr/>
        </p:nvSpPr>
        <p:spPr>
          <a:xfrm>
            <a:off x="6562458" y="668878"/>
            <a:ext cx="5858142" cy="4343993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541535"/>
              </a:avLst>
            </a:prstTxWarp>
            <a:spAutoFit/>
          </a:bodyPr>
          <a:lstStyle/>
          <a:p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 CODE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04696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C39F33-16A1-4071-AE57-D0933E17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496" y="1074509"/>
            <a:ext cx="4857008" cy="47089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pipeline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stages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'checkout'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sz="2000" dirty="0" err="1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r>
              <a:rPr lang="en-US" altLang="en-US" sz="2000" dirty="0">
                <a:solidFill>
                  <a:srgbClr val="A9B7C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'...'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stage(</a:t>
            </a:r>
            <a:r>
              <a:rPr lang="en-US" alt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'test'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steps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    ...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8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C44A9-6F48-4CBD-8A5F-FE172F7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77"/>
            <a:ext cx="12192000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7CCA7A-0B2B-4B12-AA47-288BBE4259B8}"/>
              </a:ext>
            </a:extLst>
          </p:cNvPr>
          <p:cNvSpPr txBox="1">
            <a:spLocks/>
          </p:cNvSpPr>
          <p:nvPr/>
        </p:nvSpPr>
        <p:spPr>
          <a:xfrm>
            <a:off x="1203164" y="1581890"/>
            <a:ext cx="10331937" cy="3963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feature branches      branch deploys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minimize CI/CD complexity  </a:t>
            </a:r>
            <a:r>
              <a:rPr lang="en-US" sz="8000" dirty="0">
                <a:latin typeface="Kristen ITC" panose="03050502040202030202" pitchFamily="66" charset="0"/>
              </a:rPr>
              <a:t>!!!</a:t>
            </a:r>
          </a:p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dirty="0">
                <a:latin typeface="Kristen ITC" panose="03050502040202030202" pitchFamily="66" charset="0"/>
              </a:rPr>
              <a:t>keep pipelines version-controlled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20D56F-BC74-407B-A8BF-38BC41120315}"/>
              </a:ext>
            </a:extLst>
          </p:cNvPr>
          <p:cNvSpPr/>
          <p:nvPr/>
        </p:nvSpPr>
        <p:spPr>
          <a:xfrm>
            <a:off x="6202880" y="1936667"/>
            <a:ext cx="651164" cy="48490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0397F7-9527-4B75-AA95-DD053E0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849544" y="4154050"/>
            <a:ext cx="2492912" cy="27039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268FDA-4ACF-4430-A664-8D9762E5D53A}"/>
              </a:ext>
            </a:extLst>
          </p:cNvPr>
          <p:cNvSpPr/>
          <p:nvPr/>
        </p:nvSpPr>
        <p:spPr>
          <a:xfrm>
            <a:off x="5174166" y="4293220"/>
            <a:ext cx="1616926" cy="8026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EA0F55C-9DFB-4534-9840-99CBC7023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 b="22637"/>
          <a:stretch/>
        </p:blipFill>
        <p:spPr>
          <a:xfrm>
            <a:off x="3172523" y="788839"/>
            <a:ext cx="5418132" cy="4081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AB0C9B-222B-4781-8920-B6FD65A005A5}"/>
              </a:ext>
            </a:extLst>
          </p:cNvPr>
          <p:cNvSpPr/>
          <p:nvPr/>
        </p:nvSpPr>
        <p:spPr>
          <a:xfrm rot="2984967">
            <a:off x="4224897" y="2247972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n w="28575">
                  <a:noFill/>
                  <a:prstDash val="solid"/>
                </a:ln>
                <a:solidFill>
                  <a:srgbClr val="C00000"/>
                </a:solidFill>
                <a:latin typeface="Kristen ITC" panose="03050502040202030202" pitchFamily="66" charset="0"/>
              </a:rPr>
              <a:t>hotswap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CC827B-8E2A-4FBD-BA0B-B1C865EAB548}"/>
              </a:ext>
            </a:extLst>
          </p:cNvPr>
          <p:cNvSpPr/>
          <p:nvPr/>
        </p:nvSpPr>
        <p:spPr>
          <a:xfrm rot="7603178">
            <a:off x="6093469" y="1848929"/>
            <a:ext cx="2040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7030A0"/>
                </a:solidFill>
                <a:latin typeface="Kristen ITC" panose="03050502040202030202" pitchFamily="66" charset="0"/>
              </a:rPr>
              <a:t>containers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CF510-5D55-454D-86C7-96697594199C}"/>
              </a:ext>
            </a:extLst>
          </p:cNvPr>
          <p:cNvSpPr/>
          <p:nvPr/>
        </p:nvSpPr>
        <p:spPr>
          <a:xfrm rot="4052105">
            <a:off x="4284912" y="1947464"/>
            <a:ext cx="2060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0000"/>
                </a:solidFill>
                <a:latin typeface="Kristen ITC" panose="03050502040202030202" pitchFamily="66" charset="0"/>
              </a:rPr>
              <a:t>generators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00DFD8-78F0-406E-BB99-93BD479C5171}"/>
              </a:ext>
            </a:extLst>
          </p:cNvPr>
          <p:cNvSpPr/>
          <p:nvPr/>
        </p:nvSpPr>
        <p:spPr>
          <a:xfrm rot="4877844">
            <a:off x="3864235" y="1737803"/>
            <a:ext cx="3567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C000"/>
                </a:solidFill>
                <a:latin typeface="Kristen ITC" panose="03050502040202030202" pitchFamily="66" charset="0"/>
              </a:rPr>
              <a:t>continuous testing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B466C-46D9-47A2-8E26-7CAFF38EA459}"/>
              </a:ext>
            </a:extLst>
          </p:cNvPr>
          <p:cNvSpPr/>
          <p:nvPr/>
        </p:nvSpPr>
        <p:spPr>
          <a:xfrm rot="5400000">
            <a:off x="4136569" y="1874107"/>
            <a:ext cx="38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FFFF00"/>
                </a:solidFill>
                <a:latin typeface="Kristen ITC" panose="03050502040202030202" pitchFamily="66" charset="0"/>
              </a:rPr>
              <a:t>living documentation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E21F2-DDED-44E2-A9A8-DB2238419CAA}"/>
              </a:ext>
            </a:extLst>
          </p:cNvPr>
          <p:cNvSpPr/>
          <p:nvPr/>
        </p:nvSpPr>
        <p:spPr>
          <a:xfrm rot="6085570">
            <a:off x="5077885" y="1758699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 w="28575">
                  <a:noFill/>
                  <a:prstDash val="solid"/>
                </a:ln>
                <a:solidFill>
                  <a:srgbClr val="0070C0"/>
                </a:solidFill>
                <a:latin typeface="Kristen ITC" panose="03050502040202030202" pitchFamily="66" charset="0"/>
              </a:rPr>
              <a:t>pipeline as code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2D3777CB-7527-43B2-A77B-EA8FBA12E86C}"/>
              </a:ext>
            </a:extLst>
          </p:cNvPr>
          <p:cNvSpPr/>
          <p:nvPr/>
        </p:nvSpPr>
        <p:spPr>
          <a:xfrm>
            <a:off x="1490542" y="2293862"/>
            <a:ext cx="3267307" cy="2270276"/>
          </a:xfrm>
          <a:prstGeom prst="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77813F5-44C5-4496-A4FB-1CF1D76224B3}"/>
              </a:ext>
            </a:extLst>
          </p:cNvPr>
          <p:cNvSpPr/>
          <p:nvPr/>
        </p:nvSpPr>
        <p:spPr>
          <a:xfrm>
            <a:off x="4438184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86CB0EAD-D434-4D6E-820D-5D98DD701456}"/>
              </a:ext>
            </a:extLst>
          </p:cNvPr>
          <p:cNvSpPr/>
          <p:nvPr/>
        </p:nvSpPr>
        <p:spPr>
          <a:xfrm>
            <a:off x="7411848" y="2214797"/>
            <a:ext cx="3289609" cy="2428405"/>
          </a:xfrm>
          <a:prstGeom prst="notchedRightArrow">
            <a:avLst/>
          </a:prstGeom>
          <a:solidFill>
            <a:srgbClr val="7D442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ArchUp">
              <a:avLst/>
            </a:prstTxWarp>
            <a:noAutofit/>
          </a:bodyPr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B21264-88B9-49E1-9AAB-5AA07684478A}"/>
              </a:ext>
            </a:extLst>
          </p:cNvPr>
          <p:cNvSpPr/>
          <p:nvPr/>
        </p:nvSpPr>
        <p:spPr>
          <a:xfrm>
            <a:off x="1913435" y="2943577"/>
            <a:ext cx="210185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principles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A5C16-54FD-4739-82D4-AEEADAFB9672}"/>
              </a:ext>
            </a:extLst>
          </p:cNvPr>
          <p:cNvSpPr/>
          <p:nvPr/>
        </p:nvSpPr>
        <p:spPr>
          <a:xfrm>
            <a:off x="5197466" y="2943577"/>
            <a:ext cx="2053767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practices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B87F48-ACAD-4821-95BF-20204F91F42A}"/>
              </a:ext>
            </a:extLst>
          </p:cNvPr>
          <p:cNvSpPr/>
          <p:nvPr/>
        </p:nvSpPr>
        <p:spPr>
          <a:xfrm>
            <a:off x="8467388" y="2943576"/>
            <a:ext cx="1178528" cy="766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7D4427"/>
              </a:buClr>
            </a:pPr>
            <a:r>
              <a:rPr lang="en-US" sz="3200" dirty="0">
                <a:solidFill>
                  <a:schemeClr val="bg1"/>
                </a:solidFill>
                <a:latin typeface="Kristen ITC" panose="03050502040202030202" pitchFamily="66" charset="0"/>
              </a:rPr>
              <a:t>tools</a:t>
            </a:r>
            <a:endParaRPr lang="en-US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824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A24DEBE-AE10-44EE-85A5-7F3E0AA5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00" tIns="38400" rIns="38400" bIns="38400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tabLst>
                <a:tab pos="965176" algn="l"/>
                <a:tab pos="1930352" algn="l"/>
                <a:tab pos="2895528" algn="l"/>
                <a:tab pos="3860703" algn="l"/>
                <a:tab pos="4825879" algn="l"/>
                <a:tab pos="5791055" algn="l"/>
                <a:tab pos="6756231" algn="l"/>
                <a:tab pos="7721407" algn="l"/>
                <a:tab pos="8686583" algn="l"/>
                <a:tab pos="9651759" algn="l"/>
                <a:tab pos="10616935" algn="l"/>
              </a:tabLst>
            </a:pPr>
            <a:r>
              <a:rPr lang="en-US" altLang="en-US" sz="5867" dirty="0">
                <a:cs typeface="Calibri" panose="020F0502020204030204" pitchFamily="34" charset="0"/>
              </a:rPr>
              <a:t>Thank you!</a:t>
            </a:r>
            <a:endParaRPr lang="pl-PL" altLang="en-US" sz="5867" dirty="0"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A2ECF-C51D-4139-98DE-E6853315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6" y="2197159"/>
            <a:ext cx="2825929" cy="2825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4F566-EA18-4285-9A3C-100E689CA777}"/>
              </a:ext>
            </a:extLst>
          </p:cNvPr>
          <p:cNvSpPr/>
          <p:nvPr/>
        </p:nvSpPr>
        <p:spPr>
          <a:xfrm>
            <a:off x="5512003" y="1105913"/>
            <a:ext cx="3614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Oreszt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ész Margaritisz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CDF57-8CF7-4579-A2C4-509B4D6D50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60" y="2143116"/>
            <a:ext cx="613192" cy="498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9782-2ABF-4E7E-968C-AF9CC9E0C007}"/>
              </a:ext>
            </a:extLst>
          </p:cNvPr>
          <p:cNvSpPr txBox="1"/>
          <p:nvPr/>
        </p:nvSpPr>
        <p:spPr>
          <a:xfrm>
            <a:off x="7412524" y="2153994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DDF-B1F4-49D9-8064-1289926FBC32}"/>
              </a:ext>
            </a:extLst>
          </p:cNvPr>
          <p:cNvSpPr txBox="1"/>
          <p:nvPr/>
        </p:nvSpPr>
        <p:spPr>
          <a:xfrm>
            <a:off x="7412524" y="3758876"/>
            <a:ext cx="4349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oresztesz_Margaritisz@epam.com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EC008-15E9-44D9-A90C-2FD8E2DCCCF5}"/>
              </a:ext>
            </a:extLst>
          </p:cNvPr>
          <p:cNvSpPr txBox="1"/>
          <p:nvPr/>
        </p:nvSpPr>
        <p:spPr>
          <a:xfrm>
            <a:off x="7412524" y="4534572"/>
            <a:ext cx="383393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+mj-lt"/>
              </a:rPr>
              <a:t>https://www.linkedin.com/in/oresztesz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F3EC20-5C3F-475F-965E-5BE68150E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22" y="4481420"/>
            <a:ext cx="541668" cy="541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263334-3BA7-4EC8-9A4A-5FA9A7C339B8}"/>
              </a:ext>
            </a:extLst>
          </p:cNvPr>
          <p:cNvSpPr txBox="1"/>
          <p:nvPr/>
        </p:nvSpPr>
        <p:spPr>
          <a:xfrm>
            <a:off x="7412524" y="2937364"/>
            <a:ext cx="1505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gitaroktato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FBCB3-5B17-40B8-8437-049CEDB74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9" y="2766618"/>
            <a:ext cx="814115" cy="814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5A74B-0E96-4C23-9C4A-E78AF4170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83" y="3758876"/>
            <a:ext cx="656547" cy="476981"/>
          </a:xfrm>
          <a:prstGeom prst="rect">
            <a:avLst/>
          </a:prstGeom>
        </p:spPr>
      </p:pic>
    </p:spTree>
  </p:cSld>
  <p:clrMapOvr>
    <a:masterClrMapping/>
  </p:clrMapOvr>
  <p:transition spd="med" advTm="10176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Being </a:t>
            </a:r>
            <a:r>
              <a:rPr lang="en-US" i="1" dirty="0">
                <a:solidFill>
                  <a:srgbClr val="7D4427"/>
                </a:solidFill>
              </a:rPr>
              <a:t>agile?</a:t>
            </a:r>
          </a:p>
        </p:txBody>
      </p:sp>
    </p:spTree>
    <p:extLst>
      <p:ext uri="{BB962C8B-B14F-4D97-AF65-F5344CB8AC3E}">
        <p14:creationId xmlns:p14="http://schemas.microsoft.com/office/powerpoint/2010/main" val="233554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A08CB7-2057-4E2F-B271-54FD49D6146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94736E-AE64-45E0-8647-422F83E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i="1" dirty="0">
                <a:solidFill>
                  <a:srgbClr val="7D4427"/>
                </a:solidFill>
              </a:rPr>
              <a:t>Thinking</a:t>
            </a:r>
            <a:r>
              <a:rPr lang="en-US" dirty="0"/>
              <a:t> agile?</a:t>
            </a:r>
          </a:p>
        </p:txBody>
      </p:sp>
    </p:spTree>
    <p:extLst>
      <p:ext uri="{BB962C8B-B14F-4D97-AF65-F5344CB8AC3E}">
        <p14:creationId xmlns:p14="http://schemas.microsoft.com/office/powerpoint/2010/main" val="31983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A6422885-CC1B-4039-964A-8E4EA805ADD4}"/>
              </a:ext>
            </a:extLst>
          </p:cNvPr>
          <p:cNvSpPr/>
          <p:nvPr/>
        </p:nvSpPr>
        <p:spPr>
          <a:xfrm>
            <a:off x="2659856" y="357188"/>
            <a:ext cx="6872288" cy="6143624"/>
          </a:xfrm>
          <a:prstGeom prst="noSmoking">
            <a:avLst>
              <a:gd name="adj" fmla="val 6936"/>
            </a:avLst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bg1"/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615</Words>
  <Application>Microsoft Office PowerPoint</Application>
  <PresentationFormat>Widescreen</PresentationFormat>
  <Paragraphs>198</Paragraphs>
  <Slides>60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Kristen ITC</vt:lpstr>
      <vt:lpstr>OCR A Extended</vt:lpstr>
      <vt:lpstr>Times New Roman</vt:lpstr>
      <vt:lpstr>Wingdings</vt:lpstr>
      <vt:lpstr>Office Theme</vt:lpstr>
      <vt:lpstr>Being agile with modern Java</vt:lpstr>
      <vt:lpstr>Being agile?</vt:lpstr>
      <vt:lpstr>PowerPoint Presentation</vt:lpstr>
      <vt:lpstr>PowerPoint Presentation</vt:lpstr>
      <vt:lpstr> (… at that time)</vt:lpstr>
      <vt:lpstr>PowerPoint Presentation</vt:lpstr>
      <vt:lpstr>Being agile?</vt:lpstr>
      <vt:lpstr>Thinking agile?</vt:lpstr>
      <vt:lpstr>PowerPoint Presentation</vt:lpstr>
      <vt:lpstr>PowerPoint Presentation</vt:lpstr>
      <vt:lpstr>SAME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Ctrl+F9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agile with modern Java</dc:title>
  <dc:creator>Oresztesz Margaritisz</dc:creator>
  <cp:lastModifiedBy>Oresztesz Margaritisz</cp:lastModifiedBy>
  <cp:revision>168</cp:revision>
  <cp:lastPrinted>2019-09-17T10:03:27Z</cp:lastPrinted>
  <dcterms:created xsi:type="dcterms:W3CDTF">2019-08-28T12:37:08Z</dcterms:created>
  <dcterms:modified xsi:type="dcterms:W3CDTF">2019-09-18T13:50:00Z</dcterms:modified>
</cp:coreProperties>
</file>